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84" r:id="rId3"/>
    <p:sldId id="263" r:id="rId4"/>
    <p:sldId id="282" r:id="rId5"/>
    <p:sldId id="261" r:id="rId6"/>
    <p:sldId id="265" r:id="rId7"/>
    <p:sldId id="266" r:id="rId8"/>
    <p:sldId id="264" r:id="rId9"/>
    <p:sldId id="268" r:id="rId10"/>
    <p:sldId id="271" r:id="rId11"/>
    <p:sldId id="267" r:id="rId12"/>
    <p:sldId id="269" r:id="rId13"/>
    <p:sldId id="272" r:id="rId14"/>
    <p:sldId id="273" r:id="rId15"/>
    <p:sldId id="279" r:id="rId16"/>
    <p:sldId id="280" r:id="rId17"/>
    <p:sldId id="274" r:id="rId18"/>
    <p:sldId id="283" r:id="rId19"/>
    <p:sldId id="276" r:id="rId20"/>
    <p:sldId id="275" r:id="rId21"/>
    <p:sldId id="277" r:id="rId22"/>
    <p:sldId id="278" r:id="rId23"/>
    <p:sldId id="257" r:id="rId24"/>
    <p:sldId id="259" r:id="rId25"/>
    <p:sldId id="258" r:id="rId26"/>
    <p:sldId id="260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77" d="100"/>
          <a:sy n="77" d="100"/>
        </p:scale>
        <p:origin x="16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A0D37F-FFD0-4C5E-BB95-79E9F5CDB35F}" type="datetimeFigureOut">
              <a:rPr lang="en-US" smtClean="0"/>
              <a:t>3/31/2020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FA7CD6-1162-4CBE-AE37-F81EAE9C2C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836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30727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77F95-33CF-435A-A778-382C3034E442}" type="datetimeFigureOut">
              <a:rPr lang="en-US" smtClean="0"/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6F4F-D723-4393-84F0-B807EC87C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332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77F95-33CF-435A-A778-382C3034E442}" type="datetimeFigureOut">
              <a:rPr lang="en-US" smtClean="0"/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6F4F-D723-4393-84F0-B807EC87C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477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77F95-33CF-435A-A778-382C3034E442}" type="datetimeFigureOut">
              <a:rPr lang="en-US" smtClean="0"/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6F4F-D723-4393-84F0-B807EC87C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463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77F95-33CF-435A-A778-382C3034E442}" type="datetimeFigureOut">
              <a:rPr lang="en-US" smtClean="0"/>
              <a:t>3/31/2020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6F4F-D723-4393-84F0-B807EC87C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057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77F95-33CF-435A-A778-382C3034E442}" type="datetimeFigureOut">
              <a:rPr lang="en-US" smtClean="0"/>
              <a:t>3/31/2020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6F4F-D723-4393-84F0-B807EC87C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517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77F95-33CF-435A-A778-382C3034E442}" type="datetimeFigureOut">
              <a:rPr lang="en-US" smtClean="0"/>
              <a:t>3/31/2020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6F4F-D723-4393-84F0-B807EC87C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546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77F95-33CF-435A-A778-382C3034E442}" type="datetimeFigureOut">
              <a:rPr lang="en-US" smtClean="0"/>
              <a:t>3/31/2020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6F4F-D723-4393-84F0-B807EC87C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810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77F95-33CF-435A-A778-382C3034E442}" type="datetimeFigureOut">
              <a:rPr lang="en-US" smtClean="0"/>
              <a:t>3/31/2020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6F4F-D723-4393-84F0-B807EC87C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470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77F95-33CF-435A-A778-382C3034E442}" type="datetimeFigureOut">
              <a:rPr lang="en-US" smtClean="0"/>
              <a:t>3/31/2020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6F4F-D723-4393-84F0-B807EC87C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16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77F95-33CF-435A-A778-382C3034E442}" type="datetimeFigureOut">
              <a:rPr lang="en-US" smtClean="0"/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6F4F-D723-4393-84F0-B807EC87C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145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77F95-33CF-435A-A778-382C3034E442}" type="datetimeFigureOut">
              <a:rPr lang="en-US" smtClean="0"/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6F4F-D723-4393-84F0-B807EC87C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7178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00369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9360041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5296521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349646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225022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846911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808660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118992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48669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9907913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07488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77F95-33CF-435A-A778-382C3034E442}" type="datetimeFigureOut">
              <a:rPr lang="en-US" smtClean="0"/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1E6F4F-D723-4393-84F0-B807EC87C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967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6849833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91BA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 amt="37000"/>
          </a:blip>
          <a:srcRect t="4925" b="-5448"/>
          <a:stretch/>
        </p:blipFill>
        <p:spPr>
          <a:xfrm>
            <a:off x="-61833" y="1"/>
            <a:ext cx="12253836" cy="7251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96599" y="1438380"/>
            <a:ext cx="10198803" cy="156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4048" y="6218234"/>
            <a:ext cx="11763904" cy="5363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5951" y="3560267"/>
            <a:ext cx="10900100" cy="10853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13"/>
          <p:cNvSpPr txBox="1"/>
          <p:nvPr/>
        </p:nvSpPr>
        <p:spPr>
          <a:xfrm>
            <a:off x="1150167" y="3837000"/>
            <a:ext cx="9890400" cy="4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2133" b="1" kern="0" dirty="0" smtClean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What is Machine Learning?</a:t>
            </a:r>
            <a:endParaRPr sz="2133" b="1" kern="0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8944854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83141" y="1173707"/>
            <a:ext cx="84343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Machine </a:t>
            </a:r>
            <a:r>
              <a:rPr lang="en-US" sz="4000" b="1" dirty="0"/>
              <a:t>l</a:t>
            </a:r>
            <a:r>
              <a:rPr lang="en-US" sz="4000" b="1" dirty="0" smtClean="0"/>
              <a:t>earning, defined</a:t>
            </a:r>
            <a:r>
              <a:rPr lang="en-US" sz="4000" b="1" dirty="0" smtClean="0"/>
              <a:t>:</a:t>
            </a:r>
          </a:p>
          <a:p>
            <a:endParaRPr lang="en-US" sz="2400" b="1" dirty="0"/>
          </a:p>
          <a:p>
            <a:endParaRPr lang="en-US" sz="2400" dirty="0" smtClean="0"/>
          </a:p>
          <a:p>
            <a:r>
              <a:rPr lang="en-US" sz="3200" dirty="0" smtClean="0"/>
              <a:t>Machine </a:t>
            </a:r>
            <a:r>
              <a:rPr lang="en-US" sz="3200" dirty="0"/>
              <a:t>l</a:t>
            </a:r>
            <a:r>
              <a:rPr lang="en-US" sz="3200" dirty="0" smtClean="0"/>
              <a:t>earning </a:t>
            </a:r>
            <a:r>
              <a:rPr lang="en-US" sz="3200" dirty="0"/>
              <a:t>is defined as “The process by which a computer is able to improve its own performance by continuously incorporating new data into an existing statistical model.” </a:t>
            </a:r>
          </a:p>
        </p:txBody>
      </p:sp>
    </p:spTree>
    <p:extLst>
      <p:ext uri="{BB962C8B-B14F-4D97-AF65-F5344CB8AC3E}">
        <p14:creationId xmlns:p14="http://schemas.microsoft.com/office/powerpoint/2010/main" val="227028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2478878" y="200026"/>
            <a:ext cx="6500815" cy="6586537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3186110" y="1728788"/>
            <a:ext cx="5086353" cy="5129212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/>
        </p:nvSpPr>
        <p:spPr>
          <a:xfrm>
            <a:off x="3888577" y="3499543"/>
            <a:ext cx="3683798" cy="33584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186237" y="522238"/>
            <a:ext cx="32861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Artificial Intelligence</a:t>
            </a:r>
          </a:p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A program that can sense,</a:t>
            </a: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r</a:t>
            </a:r>
            <a:r>
              <a:rPr lang="en-US" sz="2000" dirty="0" smtClean="0">
                <a:solidFill>
                  <a:schemeClr val="bg1"/>
                </a:solidFill>
              </a:rPr>
              <a:t>eason</a:t>
            </a:r>
            <a:r>
              <a:rPr lang="en-US" sz="2000" dirty="0" smtClean="0">
                <a:solidFill>
                  <a:schemeClr val="bg1"/>
                </a:solidFill>
              </a:rPr>
              <a:t>, act and adapt. 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86235" y="2049882"/>
            <a:ext cx="32861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Machine Learning</a:t>
            </a:r>
          </a:p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Algorithms which improve </a:t>
            </a:r>
          </a:p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as they are </a:t>
            </a:r>
            <a:r>
              <a:rPr lang="en-US" sz="2000" dirty="0" smtClean="0">
                <a:solidFill>
                  <a:schemeClr val="bg1"/>
                </a:solidFill>
              </a:rPr>
              <a:t>exposed </a:t>
            </a:r>
            <a:r>
              <a:rPr lang="en-US" sz="2000" dirty="0" smtClean="0">
                <a:solidFill>
                  <a:schemeClr val="bg1"/>
                </a:solidFill>
              </a:rPr>
              <a:t>to more data.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86236" y="4000200"/>
            <a:ext cx="328612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Deep Learning</a:t>
            </a:r>
          </a:p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A subset of </a:t>
            </a:r>
            <a:r>
              <a:rPr lang="en-US" sz="2000" dirty="0" smtClean="0">
                <a:solidFill>
                  <a:schemeClr val="bg1"/>
                </a:solidFill>
              </a:rPr>
              <a:t>machine </a:t>
            </a:r>
            <a:r>
              <a:rPr lang="en-US" sz="2000" dirty="0">
                <a:solidFill>
                  <a:schemeClr val="bg1"/>
                </a:solidFill>
              </a:rPr>
              <a:t>l</a:t>
            </a:r>
            <a:r>
              <a:rPr lang="en-US" sz="2000" dirty="0" smtClean="0">
                <a:solidFill>
                  <a:schemeClr val="bg1"/>
                </a:solidFill>
              </a:rPr>
              <a:t>earning </a:t>
            </a:r>
            <a:r>
              <a:rPr lang="en-US" sz="2000" dirty="0" smtClean="0">
                <a:solidFill>
                  <a:schemeClr val="bg1"/>
                </a:solidFill>
              </a:rPr>
              <a:t>in which multi-layered neural</a:t>
            </a:r>
          </a:p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networks learn from vast</a:t>
            </a: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a</a:t>
            </a:r>
            <a:r>
              <a:rPr lang="en-US" sz="2000" dirty="0" smtClean="0">
                <a:solidFill>
                  <a:schemeClr val="bg1"/>
                </a:solidFill>
              </a:rPr>
              <a:t>mounts of data. </a:t>
            </a:r>
          </a:p>
        </p:txBody>
      </p:sp>
    </p:spTree>
    <p:extLst>
      <p:ext uri="{BB962C8B-B14F-4D97-AF65-F5344CB8AC3E}">
        <p14:creationId xmlns:p14="http://schemas.microsoft.com/office/powerpoint/2010/main" val="328711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Machine Learning Examples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Car companies can use it to predict when a car needs servicing or when parts will fail.</a:t>
            </a:r>
          </a:p>
          <a:p>
            <a:r>
              <a:rPr lang="en-US" dirty="0" smtClean="0"/>
              <a:t>Streaming companies like Netflix can use it to better understand what audiences will enjoy. </a:t>
            </a:r>
          </a:p>
          <a:p>
            <a:r>
              <a:rPr lang="en-US" dirty="0" smtClean="0"/>
              <a:t>Insurance companies can use it to predict the amount they will have to pay in claims. </a:t>
            </a:r>
          </a:p>
          <a:p>
            <a:r>
              <a:rPr lang="en-US" dirty="0" smtClean="0"/>
              <a:t>Healthcare professionals can use it to help improve diagnoses and treatments</a:t>
            </a:r>
          </a:p>
          <a:p>
            <a:r>
              <a:rPr lang="en-US" dirty="0" smtClean="0"/>
              <a:t>The financial industry </a:t>
            </a:r>
            <a:r>
              <a:rPr lang="en-US" dirty="0" smtClean="0"/>
              <a:t>can use it to protect against fraud.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42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283873" y="2153146"/>
            <a:ext cx="1680743" cy="154723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θ</a:t>
            </a:r>
            <a:r>
              <a:rPr lang="en-US" dirty="0" smtClean="0"/>
              <a:t>	 	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396099" y="1011526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/>
              <a:t>x</a:t>
            </a:r>
            <a:r>
              <a:rPr lang="en-US" sz="6000" i="1" baseline="-25000" dirty="0"/>
              <a:t>1</a:t>
            </a:r>
            <a:r>
              <a:rPr lang="en-US" dirty="0" smtClean="0"/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226776" y="1760679"/>
            <a:ext cx="2057097" cy="784949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291988" y="2418932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 smtClean="0"/>
              <a:t>x</a:t>
            </a:r>
            <a:r>
              <a:rPr lang="en-US" sz="6000" i="1" baseline="-25000" dirty="0"/>
              <a:t>2</a:t>
            </a:r>
            <a:r>
              <a:rPr lang="en-US" dirty="0" smtClean="0"/>
              <a:t> 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3101276" y="2990111"/>
            <a:ext cx="2182597" cy="0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964616" y="2926765"/>
            <a:ext cx="1128506" cy="0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800" i="1" dirty="0" smtClean="0"/>
                  <a:t> 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∈{0,1}</m:t>
                    </m:r>
                  </m:oMath>
                </a14:m>
                <a:endParaRPr lang="en-US" sz="48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396099" y="3765244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 smtClean="0"/>
              <a:t>x</a:t>
            </a:r>
            <a:r>
              <a:rPr lang="en-US" sz="6000" i="1" baseline="-25000" dirty="0"/>
              <a:t>3</a:t>
            </a:r>
            <a:r>
              <a:rPr lang="en-US" dirty="0" smtClean="0"/>
              <a:t> 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3164025" y="3434595"/>
            <a:ext cx="2240488" cy="977157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610436" y="5078985"/>
            <a:ext cx="97717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This neuron will produce or “fire” a 1 if the sum of the three inputs is greater than the threshold </a:t>
            </a:r>
            <a:r>
              <a:rPr lang="el-GR" sz="2800" dirty="0" smtClean="0"/>
              <a:t>θ</a:t>
            </a:r>
            <a:r>
              <a:rPr lang="en-US" sz="2800" dirty="0" smtClean="0"/>
              <a:t>. 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1610436" y="265168"/>
            <a:ext cx="88379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The inputs </a:t>
            </a:r>
            <a:r>
              <a:rPr lang="en-US" sz="3200" i="1" dirty="0" smtClean="0"/>
              <a:t>x</a:t>
            </a:r>
            <a:r>
              <a:rPr lang="en-US" sz="3200" i="1" baseline="-25000" dirty="0" smtClean="0"/>
              <a:t>1, </a:t>
            </a:r>
            <a:r>
              <a:rPr lang="en-US" sz="3200" i="1" dirty="0" smtClean="0"/>
              <a:t>x</a:t>
            </a:r>
            <a:r>
              <a:rPr lang="en-US" sz="3200" i="1" baseline="-25000" dirty="0" smtClean="0"/>
              <a:t>2,</a:t>
            </a:r>
            <a:r>
              <a:rPr lang="en-US" sz="3200" i="1" dirty="0" smtClean="0"/>
              <a:t> x</a:t>
            </a:r>
            <a:r>
              <a:rPr lang="en-US" sz="3200" i="1" baseline="-25000" dirty="0"/>
              <a:t>3</a:t>
            </a:r>
            <a:r>
              <a:rPr lang="en-US" sz="3200" dirty="0" smtClean="0"/>
              <a:t>  can be 0 or 1 and are given to the neuron as represented by the blue circle. 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8160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283873" y="2153146"/>
            <a:ext cx="1680743" cy="154723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</a:rPr>
              <a:t>2</a:t>
            </a:r>
            <a:r>
              <a:rPr lang="en-US" dirty="0" smtClean="0"/>
              <a:t>	 	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71515" y="1199360"/>
            <a:ext cx="533453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i="1" dirty="0"/>
              <a:t>x</a:t>
            </a:r>
            <a:r>
              <a:rPr lang="en-US" sz="4400" i="1" baseline="-25000" dirty="0"/>
              <a:t>1</a:t>
            </a:r>
            <a:r>
              <a:rPr lang="en-US" dirty="0" smtClean="0"/>
              <a:t> = Does our team </a:t>
            </a:r>
            <a:r>
              <a:rPr lang="en-US" dirty="0"/>
              <a:t>have a good chance of winning? </a:t>
            </a:r>
            <a:endParaRPr lang="en-US" b="0" dirty="0" smtClean="0">
              <a:effectLst/>
            </a:endParaRPr>
          </a:p>
          <a:p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616657" y="1870320"/>
            <a:ext cx="1787856" cy="562031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8194" y="2522799"/>
            <a:ext cx="40571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i="1" dirty="0" smtClean="0"/>
              <a:t>x</a:t>
            </a:r>
            <a:r>
              <a:rPr lang="en-US" sz="4400" i="1" baseline="-25000" dirty="0" smtClean="0"/>
              <a:t>2</a:t>
            </a:r>
            <a:r>
              <a:rPr lang="en-US" dirty="0" smtClean="0"/>
              <a:t>  = </a:t>
            </a:r>
            <a:r>
              <a:rPr lang="en-US" dirty="0"/>
              <a:t>Is the </a:t>
            </a:r>
            <a:r>
              <a:rPr lang="en-US" dirty="0" smtClean="0"/>
              <a:t>weather going to be  </a:t>
            </a:r>
            <a:r>
              <a:rPr lang="en-US" dirty="0"/>
              <a:t>nice?</a:t>
            </a:r>
            <a:endParaRPr lang="en-US" dirty="0" smtClean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046712" y="3020939"/>
            <a:ext cx="1237161" cy="19178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964616" y="2926765"/>
            <a:ext cx="1128506" cy="0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800" i="1" dirty="0" smtClean="0"/>
                  <a:t> 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∈{0,1}</m:t>
                    </m:r>
                  </m:oMath>
                </a14:m>
                <a:endParaRPr lang="en-US" sz="48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15732" y="3966170"/>
            <a:ext cx="26906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i="1" dirty="0" smtClean="0"/>
              <a:t>x</a:t>
            </a:r>
            <a:r>
              <a:rPr lang="en-US" sz="4400" i="1" baseline="-25000" dirty="0" smtClean="0"/>
              <a:t>3 </a:t>
            </a:r>
            <a:r>
              <a:rPr lang="en-US" dirty="0" smtClean="0"/>
              <a:t> = </a:t>
            </a:r>
            <a:r>
              <a:rPr lang="en-US" dirty="0"/>
              <a:t>Is it a home game?</a:t>
            </a:r>
            <a:endParaRPr lang="en-US" dirty="0" smtClean="0"/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3105919" y="3407175"/>
            <a:ext cx="2298594" cy="916294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473959" y="4821609"/>
            <a:ext cx="97717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inputs </a:t>
            </a:r>
            <a:r>
              <a:rPr lang="en-US" sz="2800" i="1" dirty="0" smtClean="0"/>
              <a:t>x</a:t>
            </a:r>
            <a:r>
              <a:rPr lang="en-US" sz="2800" i="1" baseline="-25000" dirty="0" smtClean="0"/>
              <a:t>1, </a:t>
            </a:r>
            <a:r>
              <a:rPr lang="en-US" sz="2800" i="1" dirty="0" smtClean="0"/>
              <a:t>x</a:t>
            </a:r>
            <a:r>
              <a:rPr lang="en-US" sz="2800" i="1" baseline="-25000" dirty="0" smtClean="0"/>
              <a:t>2,</a:t>
            </a:r>
            <a:r>
              <a:rPr lang="en-US" sz="2800" i="1" dirty="0" smtClean="0"/>
              <a:t> x</a:t>
            </a:r>
            <a:r>
              <a:rPr lang="en-US" sz="2800" i="1" baseline="-25000" dirty="0" smtClean="0"/>
              <a:t>3</a:t>
            </a:r>
            <a:r>
              <a:rPr lang="en-US" sz="2800" dirty="0" smtClean="0"/>
              <a:t>  can be 0 (no) or 1 (yes). </a:t>
            </a:r>
          </a:p>
          <a:p>
            <a:r>
              <a:rPr lang="en-US" sz="2800" dirty="0" smtClean="0"/>
              <a:t>This neuron will fire a 1 if the sum of the three inputs is greater than the threshold </a:t>
            </a:r>
            <a:r>
              <a:rPr lang="el-GR" sz="2800" dirty="0" smtClean="0"/>
              <a:t>θ</a:t>
            </a:r>
            <a:r>
              <a:rPr lang="en-US" sz="2800" dirty="0" smtClean="0"/>
              <a:t> = 2. In other words, if any 2 of these conditions are met, I will go to the game.  </a:t>
            </a:r>
            <a:endParaRPr lang="en-US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2129051" y="272955"/>
            <a:ext cx="842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Will I go to the football game on Friday? 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075120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283873" y="2153146"/>
            <a:ext cx="1680743" cy="154723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	 	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396099" y="1137483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/>
              <a:t>x</a:t>
            </a:r>
            <a:r>
              <a:rPr lang="en-US" sz="6000" i="1" baseline="-25000" dirty="0"/>
              <a:t>1</a:t>
            </a:r>
            <a:r>
              <a:rPr lang="en-US" dirty="0" smtClean="0"/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226776" y="1937982"/>
            <a:ext cx="2177737" cy="544298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478850" y="3694427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 smtClean="0"/>
              <a:t>x</a:t>
            </a:r>
            <a:r>
              <a:rPr lang="en-US" sz="6000" i="1" baseline="-25000" dirty="0"/>
              <a:t>2</a:t>
            </a:r>
            <a:r>
              <a:rPr lang="en-US" dirty="0" smtClean="0"/>
              <a:t> </a:t>
            </a:r>
          </a:p>
        </p:txBody>
      </p:sp>
      <p:cxnSp>
        <p:nvCxnSpPr>
          <p:cNvPr id="8" name="Straight Arrow Connector 7"/>
          <p:cNvCxnSpPr>
            <a:stCxn id="7" idx="3"/>
            <a:endCxn id="3" idx="3"/>
          </p:cNvCxnSpPr>
          <p:nvPr/>
        </p:nvCxnSpPr>
        <p:spPr>
          <a:xfrm flipV="1">
            <a:off x="3309527" y="3473796"/>
            <a:ext cx="2220485" cy="728463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964616" y="2926765"/>
            <a:ext cx="1128506" cy="0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800" i="1" dirty="0" smtClean="0"/>
                  <a:t> 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∈{0,1}</m:t>
                    </m:r>
                  </m:oMath>
                </a14:m>
                <a:endParaRPr lang="en-US" sz="48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2478850" y="17950"/>
            <a:ext cx="75650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OR Function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8482" y="4838802"/>
            <a:ext cx="10446273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Inputs are </a:t>
            </a:r>
            <a:r>
              <a:rPr lang="en-US" sz="2400" i="1" dirty="0"/>
              <a:t>x</a:t>
            </a:r>
            <a:r>
              <a:rPr lang="en-US" sz="2400" i="1" baseline="-25000" dirty="0"/>
              <a:t>1 </a:t>
            </a:r>
            <a:r>
              <a:rPr lang="en-US" sz="2400" i="1" dirty="0"/>
              <a:t>and</a:t>
            </a:r>
            <a:r>
              <a:rPr lang="en-US" sz="2400" i="1" dirty="0" smtClean="0"/>
              <a:t> x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. </a:t>
            </a:r>
            <a:r>
              <a:rPr lang="en-US" sz="2400" b="1" dirty="0"/>
              <a:t>These inputs can either be 0 or 1.  </a:t>
            </a:r>
          </a:p>
          <a:p>
            <a:r>
              <a:rPr lang="en-US" sz="2400" b="1" i="1" dirty="0" smtClean="0"/>
              <a:t>The OR function:  </a:t>
            </a:r>
            <a:r>
              <a:rPr lang="en-US" sz="2400" b="1" i="1" dirty="0"/>
              <a:t>Output y = 1 </a:t>
            </a:r>
            <a:r>
              <a:rPr lang="en-US" sz="2400" b="1" i="1" dirty="0" smtClean="0"/>
              <a:t>if </a:t>
            </a:r>
            <a:r>
              <a:rPr lang="en-US" sz="2800" i="1" dirty="0"/>
              <a:t>x</a:t>
            </a:r>
            <a:r>
              <a:rPr lang="en-US" sz="2800" i="1" baseline="-25000" dirty="0"/>
              <a:t>1 </a:t>
            </a:r>
            <a:r>
              <a:rPr lang="en-US" sz="2400" b="1" dirty="0"/>
              <a:t>=1</a:t>
            </a:r>
            <a:r>
              <a:rPr lang="en-US" sz="2800" i="1" baseline="-25000" dirty="0" smtClean="0"/>
              <a:t> </a:t>
            </a:r>
            <a:r>
              <a:rPr lang="en-US" sz="2400" b="1" dirty="0" smtClean="0"/>
              <a:t>or</a:t>
            </a:r>
            <a:r>
              <a:rPr lang="en-US" sz="2800" i="1" baseline="-25000" dirty="0" smtClean="0"/>
              <a:t> </a:t>
            </a:r>
            <a:r>
              <a:rPr lang="en-US" sz="2800" i="1" dirty="0"/>
              <a:t>x</a:t>
            </a:r>
            <a:r>
              <a:rPr lang="en-US" sz="2800" i="1" baseline="-25000" dirty="0"/>
              <a:t>2</a:t>
            </a:r>
            <a:r>
              <a:rPr lang="en-US" sz="2800" i="1" dirty="0"/>
              <a:t> = 1</a:t>
            </a:r>
            <a:r>
              <a:rPr lang="en-US" sz="2800" b="1" i="1" dirty="0"/>
              <a:t> </a:t>
            </a:r>
            <a:endParaRPr lang="en-US" sz="2800" b="1" dirty="0"/>
          </a:p>
          <a:p>
            <a:r>
              <a:rPr lang="en-US" sz="2400" dirty="0" smtClean="0"/>
              <a:t>Challenge: What are all of the possible combinations of inputs?  Work with a partner for 1 minute to come up with this list and complete the table to the right. Include all possible inputs including those that don’t produce an output of 1. </a:t>
            </a:r>
            <a:endParaRPr lang="en-US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7971924" y="3376362"/>
            <a:ext cx="3574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Complete this table</a:t>
            </a:r>
            <a:endParaRPr lang="en-US" sz="2400" dirty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3251315"/>
              </p:ext>
            </p:extLst>
          </p:nvPr>
        </p:nvGraphicFramePr>
        <p:xfrm>
          <a:off x="6218004" y="3966739"/>
          <a:ext cx="5226284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65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65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65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65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7029">
                <a:tc>
                  <a:txBody>
                    <a:bodyPr/>
                    <a:lstStyle/>
                    <a:p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 </a:t>
                      </a:r>
                      <a:r>
                        <a:rPr lang="en-US" sz="24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en-US" sz="2400" i="1" baseline="-25000" dirty="0" smtClean="0"/>
                        <a:t> </a:t>
                      </a:r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i="1" kern="1200" dirty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a:t>    y</a:t>
                      </a:r>
                      <a:endParaRPr lang="en-US" sz="2400" b="1" i="1" kern="1200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584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283873" y="2153146"/>
            <a:ext cx="1680743" cy="154723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	 	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396099" y="1137483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/>
              <a:t>x</a:t>
            </a:r>
            <a:r>
              <a:rPr lang="en-US" sz="6000" i="1" baseline="-25000" dirty="0"/>
              <a:t>1</a:t>
            </a:r>
            <a:r>
              <a:rPr lang="en-US" dirty="0" smtClean="0"/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226776" y="1937982"/>
            <a:ext cx="2177737" cy="544298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478850" y="3694427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 smtClean="0"/>
              <a:t>x</a:t>
            </a:r>
            <a:r>
              <a:rPr lang="en-US" sz="6000" i="1" baseline="-25000" dirty="0"/>
              <a:t>2</a:t>
            </a:r>
            <a:r>
              <a:rPr lang="en-US" dirty="0" smtClean="0"/>
              <a:t> </a:t>
            </a:r>
          </a:p>
        </p:txBody>
      </p:sp>
      <p:cxnSp>
        <p:nvCxnSpPr>
          <p:cNvPr id="8" name="Straight Arrow Connector 7"/>
          <p:cNvCxnSpPr>
            <a:stCxn id="7" idx="3"/>
            <a:endCxn id="3" idx="3"/>
          </p:cNvCxnSpPr>
          <p:nvPr/>
        </p:nvCxnSpPr>
        <p:spPr>
          <a:xfrm flipV="1">
            <a:off x="3309527" y="3473796"/>
            <a:ext cx="2220485" cy="728463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964616" y="2926765"/>
            <a:ext cx="1128506" cy="0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800" i="1" dirty="0" smtClean="0"/>
                  <a:t> 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∈{0,1}</m:t>
                    </m:r>
                  </m:oMath>
                </a14:m>
                <a:endParaRPr lang="en-US" sz="48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4419768" y="17950"/>
            <a:ext cx="28373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OR Function  Answers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9996" y="4710090"/>
            <a:ext cx="9775203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Inputs are </a:t>
            </a:r>
            <a:r>
              <a:rPr lang="en-US" sz="2400" i="1" dirty="0"/>
              <a:t>x</a:t>
            </a:r>
            <a:r>
              <a:rPr lang="en-US" sz="2400" i="1" baseline="-25000" dirty="0"/>
              <a:t>1 </a:t>
            </a:r>
            <a:r>
              <a:rPr lang="en-US" sz="2400" i="1" dirty="0"/>
              <a:t>and </a:t>
            </a:r>
            <a:r>
              <a:rPr lang="en-US" sz="2400" i="1" dirty="0" smtClean="0"/>
              <a:t>x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. </a:t>
            </a:r>
            <a:r>
              <a:rPr lang="en-US" sz="2400" b="1" dirty="0"/>
              <a:t>These inputs can either be 0 or 1.  </a:t>
            </a:r>
          </a:p>
          <a:p>
            <a:r>
              <a:rPr lang="en-US" sz="2400" b="1" i="1" dirty="0" smtClean="0"/>
              <a:t>The OR function:  </a:t>
            </a:r>
            <a:r>
              <a:rPr lang="en-US" sz="2400" b="1" i="1" dirty="0"/>
              <a:t>Output y = 1 </a:t>
            </a:r>
            <a:r>
              <a:rPr lang="en-US" sz="2400" b="1" i="1" dirty="0" smtClean="0"/>
              <a:t>if </a:t>
            </a:r>
            <a:r>
              <a:rPr lang="en-US" sz="2800" i="1" dirty="0"/>
              <a:t>x</a:t>
            </a:r>
            <a:r>
              <a:rPr lang="en-US" sz="2800" i="1" baseline="-25000" dirty="0"/>
              <a:t>1 </a:t>
            </a:r>
            <a:r>
              <a:rPr lang="en-US" sz="2400" b="1" dirty="0"/>
              <a:t>=1</a:t>
            </a:r>
            <a:r>
              <a:rPr lang="en-US" sz="2800" i="1" baseline="-25000" dirty="0" smtClean="0"/>
              <a:t> </a:t>
            </a:r>
            <a:r>
              <a:rPr lang="en-US" sz="2400" b="1" dirty="0" smtClean="0"/>
              <a:t>or</a:t>
            </a:r>
            <a:r>
              <a:rPr lang="en-US" sz="2800" i="1" baseline="-25000" dirty="0" smtClean="0"/>
              <a:t> </a:t>
            </a:r>
            <a:r>
              <a:rPr lang="en-US" sz="2800" i="1" dirty="0"/>
              <a:t>x</a:t>
            </a:r>
            <a:r>
              <a:rPr lang="en-US" sz="2800" i="1" baseline="-25000" dirty="0"/>
              <a:t>2</a:t>
            </a:r>
            <a:r>
              <a:rPr lang="en-US" sz="2800" i="1" dirty="0"/>
              <a:t> = 1</a:t>
            </a:r>
            <a:r>
              <a:rPr lang="en-US" sz="2800" b="1" i="1" dirty="0"/>
              <a:t> </a:t>
            </a:r>
            <a:endParaRPr lang="en-US" sz="2800" b="1" dirty="0"/>
          </a:p>
          <a:p>
            <a:r>
              <a:rPr lang="en-US" sz="2400" dirty="0" smtClean="0"/>
              <a:t>**Notice that rows 2-4 make the OR function true and result in an output of 1. Also notice the sum column (column 3). This means we should set the threshold </a:t>
            </a:r>
            <a:r>
              <a:rPr lang="el-GR" sz="2400" dirty="0" smtClean="0"/>
              <a:t>θ</a:t>
            </a:r>
            <a:r>
              <a:rPr lang="en-US" sz="2400" dirty="0" smtClean="0"/>
              <a:t> = 1 since values of 1 or 2 make the OR function true.  </a:t>
            </a:r>
            <a:endParaRPr lang="en-US" sz="24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8052968"/>
              </p:ext>
            </p:extLst>
          </p:nvPr>
        </p:nvGraphicFramePr>
        <p:xfrm>
          <a:off x="6964616" y="3610635"/>
          <a:ext cx="4827412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 </a:t>
                      </a:r>
                      <a:r>
                        <a:rPr lang="en-US" sz="24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en-US" sz="2400" i="1" baseline="-25000" dirty="0" smtClean="0"/>
                        <a:t> </a:t>
                      </a:r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1" kern="1200" dirty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a:t> y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52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8817468"/>
              </p:ext>
            </p:extLst>
          </p:nvPr>
        </p:nvGraphicFramePr>
        <p:xfrm>
          <a:off x="508000" y="1690965"/>
          <a:ext cx="4827412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 </a:t>
                      </a:r>
                      <a:r>
                        <a:rPr lang="en-US" sz="24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en-US" sz="2400" i="1" baseline="-25000" dirty="0" smtClean="0"/>
                        <a:t> </a:t>
                      </a:r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i="1" kern="1200" dirty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a:t>y</a:t>
                      </a:r>
                      <a:endParaRPr lang="en-US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419768" y="17950"/>
            <a:ext cx="50725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OR Function  </a:t>
            </a:r>
          </a:p>
          <a:p>
            <a:pPr algn="ctr"/>
            <a:r>
              <a:rPr lang="en-US" sz="4000" b="1" dirty="0" smtClean="0"/>
              <a:t>A Geometric View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6636" y="4158049"/>
            <a:ext cx="54573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Each combination of inputs can be represented as a point and plotted on a graph as shown. </a:t>
            </a:r>
          </a:p>
          <a:p>
            <a:endParaRPr lang="en-US" sz="2400" dirty="0"/>
          </a:p>
          <a:p>
            <a:r>
              <a:rPr lang="en-US" sz="2400" dirty="0" smtClean="0"/>
              <a:t>Points on or above the boundary line produce an output of 1. </a:t>
            </a:r>
            <a:endParaRPr lang="en-US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2604" y="1944329"/>
            <a:ext cx="4946084" cy="4427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6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283873" y="2153146"/>
            <a:ext cx="1680743" cy="154723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	 	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396099" y="1137483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/>
              <a:t>x</a:t>
            </a:r>
            <a:r>
              <a:rPr lang="en-US" sz="6000" i="1" baseline="-25000" dirty="0"/>
              <a:t>1</a:t>
            </a:r>
            <a:r>
              <a:rPr lang="en-US" dirty="0" smtClean="0"/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226776" y="1937982"/>
            <a:ext cx="2177737" cy="544298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478850" y="3694427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 smtClean="0"/>
              <a:t>x</a:t>
            </a:r>
            <a:r>
              <a:rPr lang="en-US" sz="6000" i="1" baseline="-25000" dirty="0"/>
              <a:t>2</a:t>
            </a:r>
            <a:r>
              <a:rPr lang="en-US" dirty="0" smtClean="0"/>
              <a:t> </a:t>
            </a:r>
          </a:p>
        </p:txBody>
      </p:sp>
      <p:cxnSp>
        <p:nvCxnSpPr>
          <p:cNvPr id="8" name="Straight Arrow Connector 7"/>
          <p:cNvCxnSpPr>
            <a:stCxn id="7" idx="3"/>
            <a:endCxn id="3" idx="3"/>
          </p:cNvCxnSpPr>
          <p:nvPr/>
        </p:nvCxnSpPr>
        <p:spPr>
          <a:xfrm flipV="1">
            <a:off x="3309527" y="3473796"/>
            <a:ext cx="2220485" cy="728463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964616" y="2926765"/>
            <a:ext cx="1128506" cy="0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800" i="1" dirty="0" smtClean="0"/>
                  <a:t> 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∈{0,1}</m:t>
                    </m:r>
                  </m:oMath>
                </a14:m>
                <a:endParaRPr lang="en-US" sz="48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2017487" y="0"/>
            <a:ext cx="8357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AND Function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8483" y="4838802"/>
            <a:ext cx="11122276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Inputs are </a:t>
            </a:r>
            <a:r>
              <a:rPr lang="en-US" sz="2400" i="1" dirty="0"/>
              <a:t>x</a:t>
            </a:r>
            <a:r>
              <a:rPr lang="en-US" sz="2400" i="1" baseline="-25000" dirty="0"/>
              <a:t>1 and</a:t>
            </a:r>
            <a:r>
              <a:rPr lang="en-US" sz="2400" i="1" dirty="0"/>
              <a:t> </a:t>
            </a:r>
            <a:r>
              <a:rPr lang="en-US" sz="2400" i="1" dirty="0" smtClean="0"/>
              <a:t>x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. </a:t>
            </a:r>
            <a:r>
              <a:rPr lang="en-US" sz="2400" b="1" dirty="0"/>
              <a:t>These inputs can either be 0 or 1.  </a:t>
            </a:r>
          </a:p>
          <a:p>
            <a:r>
              <a:rPr lang="en-US" sz="2400" b="1" i="1" dirty="0" smtClean="0"/>
              <a:t>The AND function:  </a:t>
            </a:r>
            <a:r>
              <a:rPr lang="en-US" sz="2400" b="1" i="1" dirty="0"/>
              <a:t>Output y = 1 </a:t>
            </a:r>
            <a:r>
              <a:rPr lang="en-US" sz="2400" b="1" i="1" dirty="0" smtClean="0"/>
              <a:t>if </a:t>
            </a:r>
            <a:r>
              <a:rPr lang="en-US" sz="2800" i="1" dirty="0"/>
              <a:t>x</a:t>
            </a:r>
            <a:r>
              <a:rPr lang="en-US" sz="2800" i="1" baseline="-25000" dirty="0"/>
              <a:t>1 </a:t>
            </a:r>
            <a:r>
              <a:rPr lang="en-US" sz="2400" b="1" dirty="0"/>
              <a:t>=1</a:t>
            </a:r>
            <a:r>
              <a:rPr lang="en-US" sz="2800" i="1" baseline="-25000" dirty="0" smtClean="0"/>
              <a:t> </a:t>
            </a:r>
            <a:r>
              <a:rPr lang="en-US" sz="2400" b="1" dirty="0" smtClean="0"/>
              <a:t>AND</a:t>
            </a:r>
            <a:r>
              <a:rPr lang="en-US" sz="2800" i="1" baseline="-25000" dirty="0" smtClean="0"/>
              <a:t> </a:t>
            </a:r>
            <a:r>
              <a:rPr lang="en-US" sz="2800" i="1" dirty="0"/>
              <a:t>x</a:t>
            </a:r>
            <a:r>
              <a:rPr lang="en-US" sz="2800" i="1" baseline="-25000" dirty="0"/>
              <a:t>2</a:t>
            </a:r>
            <a:r>
              <a:rPr lang="en-US" sz="2800" i="1" dirty="0"/>
              <a:t> = 1</a:t>
            </a:r>
            <a:r>
              <a:rPr lang="en-US" sz="2800" b="1" i="1" dirty="0"/>
              <a:t> </a:t>
            </a:r>
            <a:endParaRPr lang="en-US" sz="2800" b="1" dirty="0"/>
          </a:p>
          <a:p>
            <a:r>
              <a:rPr lang="en-US" sz="2400" dirty="0" smtClean="0"/>
              <a:t>Challenge: What are all of the possible combinations of inputs? </a:t>
            </a:r>
            <a:r>
              <a:rPr lang="en-US" sz="2400" dirty="0"/>
              <a:t>Work with a partner for 1 minute to come up with this list and complete the table to the right. Include all possible inputs including those that don’t produce an output of 1. 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4535876"/>
              </p:ext>
            </p:extLst>
          </p:nvPr>
        </p:nvGraphicFramePr>
        <p:xfrm>
          <a:off x="7025233" y="4317246"/>
          <a:ext cx="4827412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 </a:t>
                      </a:r>
                      <a:r>
                        <a:rPr lang="en-US" sz="24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en-US" sz="2400" i="1" baseline="-25000" dirty="0" smtClean="0"/>
                        <a:t> </a:t>
                      </a:r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i="1" kern="1200" dirty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a:t>y</a:t>
                      </a:r>
                      <a:endParaRPr lang="en-US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7886199" y="3838027"/>
            <a:ext cx="3574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Complete this table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79801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283873" y="2153146"/>
            <a:ext cx="1680743" cy="154723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	 	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396099" y="1137483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/>
              <a:t>x</a:t>
            </a:r>
            <a:r>
              <a:rPr lang="en-US" sz="6000" i="1" baseline="-25000" dirty="0"/>
              <a:t>1</a:t>
            </a:r>
            <a:r>
              <a:rPr lang="en-US" dirty="0" smtClean="0"/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226776" y="1937982"/>
            <a:ext cx="2177737" cy="544298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478850" y="3694427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 smtClean="0"/>
              <a:t>x</a:t>
            </a:r>
            <a:r>
              <a:rPr lang="en-US" sz="6000" i="1" baseline="-25000" dirty="0"/>
              <a:t>2</a:t>
            </a:r>
            <a:r>
              <a:rPr lang="en-US" dirty="0" smtClean="0"/>
              <a:t> </a:t>
            </a:r>
          </a:p>
        </p:txBody>
      </p:sp>
      <p:cxnSp>
        <p:nvCxnSpPr>
          <p:cNvPr id="8" name="Straight Arrow Connector 7"/>
          <p:cNvCxnSpPr>
            <a:stCxn id="7" idx="3"/>
            <a:endCxn id="3" idx="3"/>
          </p:cNvCxnSpPr>
          <p:nvPr/>
        </p:nvCxnSpPr>
        <p:spPr>
          <a:xfrm flipV="1">
            <a:off x="3309527" y="3473796"/>
            <a:ext cx="2220485" cy="728463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964616" y="2926765"/>
            <a:ext cx="1128506" cy="0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800" i="1" dirty="0" smtClean="0"/>
                  <a:t> 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∈{0,1}</m:t>
                    </m:r>
                  </m:oMath>
                </a14:m>
                <a:endParaRPr lang="en-US" sz="48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2017487" y="0"/>
            <a:ext cx="83571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AND Function</a:t>
            </a:r>
          </a:p>
          <a:p>
            <a:pPr algn="ctr"/>
            <a:r>
              <a:rPr lang="en-US" sz="4000" b="1" dirty="0" smtClean="0"/>
              <a:t>Answers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8482" y="4838802"/>
            <a:ext cx="1136003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Inputs are </a:t>
            </a:r>
            <a:r>
              <a:rPr lang="en-US" sz="2400" i="1" dirty="0"/>
              <a:t>x</a:t>
            </a:r>
            <a:r>
              <a:rPr lang="en-US" sz="2400" i="1" baseline="-25000" dirty="0"/>
              <a:t>1 and</a:t>
            </a:r>
            <a:r>
              <a:rPr lang="en-US" sz="2400" i="1" dirty="0"/>
              <a:t> </a:t>
            </a:r>
            <a:r>
              <a:rPr lang="en-US" sz="2400" i="1" dirty="0" smtClean="0"/>
              <a:t>x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. </a:t>
            </a:r>
            <a:r>
              <a:rPr lang="en-US" sz="2400" b="1" dirty="0"/>
              <a:t>These inputs can either be 0 or 1.  </a:t>
            </a:r>
          </a:p>
          <a:p>
            <a:r>
              <a:rPr lang="en-US" sz="2400" b="1" i="1" dirty="0" smtClean="0"/>
              <a:t>The AND function:  </a:t>
            </a:r>
            <a:r>
              <a:rPr lang="en-US" sz="2400" b="1" i="1" dirty="0"/>
              <a:t>Output y = 1 </a:t>
            </a:r>
            <a:r>
              <a:rPr lang="en-US" sz="2400" b="1" i="1" dirty="0" smtClean="0"/>
              <a:t>if </a:t>
            </a:r>
            <a:r>
              <a:rPr lang="en-US" sz="2800" i="1" dirty="0"/>
              <a:t>x</a:t>
            </a:r>
            <a:r>
              <a:rPr lang="en-US" sz="2800" i="1" baseline="-25000" dirty="0"/>
              <a:t>1 </a:t>
            </a:r>
            <a:r>
              <a:rPr lang="en-US" sz="2400" b="1" dirty="0"/>
              <a:t>=1</a:t>
            </a:r>
            <a:r>
              <a:rPr lang="en-US" sz="2800" i="1" baseline="-25000" dirty="0" smtClean="0"/>
              <a:t> </a:t>
            </a:r>
            <a:r>
              <a:rPr lang="en-US" sz="2400" b="1" dirty="0" smtClean="0"/>
              <a:t>AND</a:t>
            </a:r>
            <a:r>
              <a:rPr lang="en-US" sz="2800" i="1" baseline="-25000" dirty="0" smtClean="0"/>
              <a:t> </a:t>
            </a:r>
            <a:r>
              <a:rPr lang="en-US" sz="2800" i="1" dirty="0"/>
              <a:t>x</a:t>
            </a:r>
            <a:r>
              <a:rPr lang="en-US" sz="2800" i="1" baseline="-25000" dirty="0"/>
              <a:t>2</a:t>
            </a:r>
            <a:r>
              <a:rPr lang="en-US" sz="2800" i="1" dirty="0"/>
              <a:t> = 1</a:t>
            </a:r>
            <a:r>
              <a:rPr lang="en-US" sz="2800" b="1" i="1" dirty="0"/>
              <a:t> </a:t>
            </a:r>
            <a:endParaRPr lang="en-US" sz="2800" b="1" dirty="0"/>
          </a:p>
          <a:p>
            <a:r>
              <a:rPr lang="en-US" sz="2400" dirty="0" smtClean="0"/>
              <a:t>**Notice the only possible combination of inputs that make the AND function true is when both inputs = 1 (see row 3). This means the threshold should be set to 2. e.g. </a:t>
            </a:r>
            <a:r>
              <a:rPr lang="el-GR" sz="2400" dirty="0"/>
              <a:t>θ</a:t>
            </a:r>
            <a:r>
              <a:rPr lang="en-US" sz="2400" dirty="0"/>
              <a:t> = </a:t>
            </a:r>
            <a:r>
              <a:rPr lang="en-US" sz="2400" dirty="0" smtClean="0"/>
              <a:t>2.  </a:t>
            </a:r>
            <a:endParaRPr lang="en-US" sz="2400" dirty="0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8341302"/>
              </p:ext>
            </p:extLst>
          </p:nvPr>
        </p:nvGraphicFramePr>
        <p:xfrm>
          <a:off x="7197601" y="3377531"/>
          <a:ext cx="482741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 </a:t>
                      </a:r>
                      <a:r>
                        <a:rPr lang="en-US" sz="24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en-US" sz="2400" i="1" baseline="-25000" dirty="0" smtClean="0"/>
                        <a:t> </a:t>
                      </a:r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i="1" kern="1200" dirty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a:t>y</a:t>
                      </a:r>
                      <a:endParaRPr lang="en-US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941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356979"/>
              </p:ext>
            </p:extLst>
          </p:nvPr>
        </p:nvGraphicFramePr>
        <p:xfrm>
          <a:off x="390400" y="1621303"/>
          <a:ext cx="482741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 </a:t>
                      </a:r>
                      <a:r>
                        <a:rPr lang="en-US" sz="24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en-US" sz="2400" i="1" baseline="-25000" dirty="0" smtClean="0"/>
                        <a:t> </a:t>
                      </a:r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i="1" kern="1200" dirty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a:t>y</a:t>
                      </a:r>
                      <a:endParaRPr lang="en-US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419768" y="17950"/>
            <a:ext cx="50725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AND Function  </a:t>
            </a:r>
          </a:p>
          <a:p>
            <a:pPr algn="ctr"/>
            <a:r>
              <a:rPr lang="en-US" sz="4000" b="1" dirty="0" smtClean="0"/>
              <a:t>A Geometric View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7311" y="1758042"/>
            <a:ext cx="3795032" cy="381623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5243" y="4187217"/>
            <a:ext cx="494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Challenge: Plot the points from the table and sketch the boundary line if it exists.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1772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419768" y="17950"/>
            <a:ext cx="50725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AND Function  </a:t>
            </a:r>
          </a:p>
          <a:p>
            <a:pPr algn="ctr"/>
            <a:r>
              <a:rPr lang="en-US" sz="3200" b="1" dirty="0" smtClean="0"/>
              <a:t>A Geometric View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5243" y="4187217"/>
            <a:ext cx="49425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</a:t>
            </a:r>
            <a:r>
              <a:rPr lang="en-US" sz="2400" dirty="0" smtClean="0"/>
              <a:t>he boundary line </a:t>
            </a:r>
            <a:r>
              <a:rPr lang="en-US" sz="2400" u="sng" dirty="0" smtClean="0"/>
              <a:t>does</a:t>
            </a:r>
            <a:r>
              <a:rPr lang="en-US" sz="2400" dirty="0" smtClean="0"/>
              <a:t> exist, which means this is linear </a:t>
            </a:r>
            <a:r>
              <a:rPr lang="en-US" sz="2400" dirty="0" smtClean="0"/>
              <a:t>separable.</a:t>
            </a:r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Notice the threshold is 2 in this case.  </a:t>
            </a:r>
            <a:endParaRPr lang="en-US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3651" y="1892765"/>
            <a:ext cx="5267325" cy="4029075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664041"/>
              </p:ext>
            </p:extLst>
          </p:nvPr>
        </p:nvGraphicFramePr>
        <p:xfrm>
          <a:off x="390400" y="1621303"/>
          <a:ext cx="482741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 </a:t>
                      </a:r>
                      <a:r>
                        <a:rPr lang="en-US" sz="24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en-US" sz="2400" i="1" baseline="-25000" dirty="0" smtClean="0"/>
                        <a:t> </a:t>
                      </a:r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i="1" kern="1200" dirty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a:t>y</a:t>
                      </a:r>
                      <a:endParaRPr lang="en-US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177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283873" y="2153146"/>
            <a:ext cx="1680743" cy="154723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	 	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396099" y="1137483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/>
              <a:t>x</a:t>
            </a:r>
            <a:r>
              <a:rPr lang="en-US" sz="6000" i="1" baseline="-25000" dirty="0"/>
              <a:t>1</a:t>
            </a:r>
            <a:r>
              <a:rPr lang="en-US" dirty="0" smtClean="0"/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226776" y="1937982"/>
            <a:ext cx="2177737" cy="544298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478850" y="3694427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 smtClean="0"/>
              <a:t>x</a:t>
            </a:r>
            <a:r>
              <a:rPr lang="en-US" sz="6000" i="1" baseline="-25000" dirty="0"/>
              <a:t>2</a:t>
            </a:r>
            <a:r>
              <a:rPr lang="en-US" dirty="0" smtClean="0"/>
              <a:t> </a:t>
            </a:r>
          </a:p>
        </p:txBody>
      </p:sp>
      <p:cxnSp>
        <p:nvCxnSpPr>
          <p:cNvPr id="8" name="Straight Arrow Connector 7"/>
          <p:cNvCxnSpPr>
            <a:stCxn id="7" idx="3"/>
            <a:endCxn id="3" idx="3"/>
          </p:cNvCxnSpPr>
          <p:nvPr/>
        </p:nvCxnSpPr>
        <p:spPr>
          <a:xfrm flipV="1">
            <a:off x="3309527" y="3473796"/>
            <a:ext cx="2220485" cy="728463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964616" y="2926765"/>
            <a:ext cx="1128506" cy="0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800" i="1" dirty="0" smtClean="0"/>
                  <a:t> 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∈{0,1}</m:t>
                    </m:r>
                  </m:oMath>
                </a14:m>
                <a:endParaRPr lang="en-US" sz="48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2478850" y="17950"/>
            <a:ext cx="75650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XOR Function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8482" y="4838802"/>
            <a:ext cx="10446273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Inputs are </a:t>
            </a:r>
            <a:r>
              <a:rPr lang="en-US" sz="2400" i="1" dirty="0"/>
              <a:t>x</a:t>
            </a:r>
            <a:r>
              <a:rPr lang="en-US" sz="2400" i="1" baseline="-25000" dirty="0"/>
              <a:t>1 </a:t>
            </a:r>
            <a:r>
              <a:rPr lang="en-US" sz="2400" i="1" dirty="0"/>
              <a:t>and</a:t>
            </a:r>
            <a:r>
              <a:rPr lang="en-US" sz="2400" i="1" dirty="0" smtClean="0"/>
              <a:t> x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. </a:t>
            </a:r>
            <a:r>
              <a:rPr lang="en-US" sz="2400" b="1" dirty="0"/>
              <a:t>These inputs can either be 0 or 1.  </a:t>
            </a:r>
          </a:p>
          <a:p>
            <a:r>
              <a:rPr lang="en-US" sz="2400" b="1" i="1" dirty="0" smtClean="0"/>
              <a:t>The XOR function:  </a:t>
            </a:r>
            <a:r>
              <a:rPr lang="en-US" sz="2400" b="1" i="1" dirty="0"/>
              <a:t>Output y = 1 </a:t>
            </a:r>
            <a:r>
              <a:rPr lang="en-US" sz="2400" b="1" i="1" dirty="0" smtClean="0"/>
              <a:t>if </a:t>
            </a:r>
            <a:r>
              <a:rPr lang="en-US" sz="2800" i="1" dirty="0"/>
              <a:t>x</a:t>
            </a:r>
            <a:r>
              <a:rPr lang="en-US" sz="2800" i="1" baseline="-25000" dirty="0"/>
              <a:t>1 </a:t>
            </a:r>
            <a:r>
              <a:rPr lang="en-US" sz="2800" i="1" dirty="0" smtClean="0"/>
              <a:t>= 1 or</a:t>
            </a:r>
            <a:r>
              <a:rPr lang="en-US" sz="2800" i="1" baseline="-25000" dirty="0" smtClean="0"/>
              <a:t> </a:t>
            </a:r>
            <a:r>
              <a:rPr lang="en-US" sz="2800" i="1" dirty="0"/>
              <a:t>x</a:t>
            </a:r>
            <a:r>
              <a:rPr lang="en-US" sz="2800" i="1" baseline="-25000" dirty="0"/>
              <a:t>2</a:t>
            </a:r>
            <a:r>
              <a:rPr lang="en-US" sz="2800" i="1" dirty="0"/>
              <a:t> = </a:t>
            </a:r>
            <a:r>
              <a:rPr lang="en-US" sz="2800" i="1" dirty="0" smtClean="0"/>
              <a:t>1</a:t>
            </a:r>
            <a:r>
              <a:rPr lang="en-US" sz="2800" b="1" i="1" dirty="0" smtClean="0"/>
              <a:t>, but not both</a:t>
            </a:r>
            <a:endParaRPr lang="en-US" sz="2800" b="1" dirty="0"/>
          </a:p>
          <a:p>
            <a:r>
              <a:rPr lang="en-US" sz="2400" dirty="0" smtClean="0"/>
              <a:t>Challenge: What are all of the possible combinations of inputs?  Work with a partner for 1 minute to come up with this list and complete the table you see here. Include all possible inputs including those that don’t produce an output of 1. </a:t>
            </a:r>
            <a:endParaRPr lang="en-US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7886199" y="3838027"/>
            <a:ext cx="3574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Complete this table</a:t>
            </a:r>
            <a:endParaRPr lang="en-US" sz="2400" dirty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475201"/>
              </p:ext>
            </p:extLst>
          </p:nvPr>
        </p:nvGraphicFramePr>
        <p:xfrm>
          <a:off x="7025233" y="4317246"/>
          <a:ext cx="4827412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 </a:t>
                      </a:r>
                      <a:r>
                        <a:rPr lang="en-US" sz="24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en-US" sz="2400" i="1" baseline="-25000" dirty="0" smtClean="0"/>
                        <a:t> </a:t>
                      </a:r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i="1" kern="1200" dirty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a:t>y</a:t>
                      </a:r>
                      <a:endParaRPr lang="en-US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041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283873" y="1600523"/>
            <a:ext cx="1680743" cy="154723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	 	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42048" y="679669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/>
              <a:t>x</a:t>
            </a:r>
            <a:r>
              <a:rPr lang="en-US" sz="6000" i="1" baseline="-25000" dirty="0"/>
              <a:t>1</a:t>
            </a:r>
            <a:r>
              <a:rPr lang="en-US" dirty="0" smtClean="0"/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824689" y="1396825"/>
            <a:ext cx="2481998" cy="679020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478850" y="3694427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 smtClean="0"/>
              <a:t>x</a:t>
            </a:r>
            <a:r>
              <a:rPr lang="en-US" sz="6000" i="1" baseline="-25000" dirty="0"/>
              <a:t>2</a:t>
            </a:r>
            <a:r>
              <a:rPr lang="en-US" dirty="0" smtClean="0"/>
              <a:t> </a:t>
            </a:r>
          </a:p>
        </p:txBody>
      </p:sp>
      <p:cxnSp>
        <p:nvCxnSpPr>
          <p:cNvPr id="8" name="Straight Arrow Connector 7"/>
          <p:cNvCxnSpPr>
            <a:stCxn id="7" idx="3"/>
            <a:endCxn id="3" idx="3"/>
          </p:cNvCxnSpPr>
          <p:nvPr/>
        </p:nvCxnSpPr>
        <p:spPr>
          <a:xfrm flipV="1">
            <a:off x="3309527" y="2921173"/>
            <a:ext cx="2220485" cy="1281086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964616" y="2374142"/>
            <a:ext cx="1128506" cy="0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8093121" y="1843600"/>
                <a:ext cx="2691634" cy="8309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800" i="1" dirty="0" smtClean="0"/>
                  <a:t> 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∈{0,1}</m:t>
                    </m:r>
                  </m:oMath>
                </a14:m>
                <a:endParaRPr lang="en-US" sz="48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93121" y="1843600"/>
                <a:ext cx="2691634" cy="83099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2478850" y="17950"/>
            <a:ext cx="75650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XOR Function</a:t>
            </a:r>
          </a:p>
          <a:p>
            <a:pPr algn="ctr"/>
            <a:r>
              <a:rPr lang="en-US" sz="4000" b="1" dirty="0" smtClean="0"/>
              <a:t>Answers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8482" y="4838802"/>
            <a:ext cx="10446273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Inputs are </a:t>
            </a:r>
            <a:r>
              <a:rPr lang="en-US" sz="2400" i="1" dirty="0"/>
              <a:t>x</a:t>
            </a:r>
            <a:r>
              <a:rPr lang="en-US" sz="2400" i="1" baseline="-25000" dirty="0"/>
              <a:t>1 </a:t>
            </a:r>
            <a:r>
              <a:rPr lang="en-US" sz="2400" i="1" dirty="0"/>
              <a:t>and</a:t>
            </a:r>
            <a:r>
              <a:rPr lang="en-US" sz="2400" i="1" dirty="0" smtClean="0"/>
              <a:t> x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. </a:t>
            </a:r>
            <a:r>
              <a:rPr lang="en-US" sz="2400" b="1" dirty="0"/>
              <a:t>These inputs can either be 0 or 1.  </a:t>
            </a:r>
          </a:p>
          <a:p>
            <a:r>
              <a:rPr lang="en-US" sz="2400" b="1" i="1" dirty="0" smtClean="0"/>
              <a:t>The XOR function:  </a:t>
            </a:r>
            <a:r>
              <a:rPr lang="en-US" sz="2400" b="1" i="1" dirty="0"/>
              <a:t>Output y = 1 </a:t>
            </a:r>
            <a:r>
              <a:rPr lang="en-US" sz="2400" b="1" i="1" dirty="0" smtClean="0"/>
              <a:t>if </a:t>
            </a:r>
            <a:r>
              <a:rPr lang="en-US" sz="2800" i="1" dirty="0"/>
              <a:t>x</a:t>
            </a:r>
            <a:r>
              <a:rPr lang="en-US" sz="2800" i="1" baseline="-25000" dirty="0"/>
              <a:t>1 </a:t>
            </a:r>
            <a:r>
              <a:rPr lang="en-US" sz="2400" b="1" dirty="0"/>
              <a:t>=1</a:t>
            </a:r>
            <a:r>
              <a:rPr lang="en-US" sz="2800" i="1" baseline="-25000" dirty="0" smtClean="0"/>
              <a:t> </a:t>
            </a:r>
            <a:r>
              <a:rPr lang="en-US" sz="2400" b="1" dirty="0" smtClean="0"/>
              <a:t>or</a:t>
            </a:r>
            <a:r>
              <a:rPr lang="en-US" sz="2800" i="1" baseline="-25000" dirty="0" smtClean="0"/>
              <a:t> </a:t>
            </a:r>
            <a:r>
              <a:rPr lang="en-US" sz="2800" i="1" dirty="0"/>
              <a:t>x</a:t>
            </a:r>
            <a:r>
              <a:rPr lang="en-US" sz="2800" i="1" baseline="-25000" dirty="0"/>
              <a:t>2</a:t>
            </a:r>
            <a:r>
              <a:rPr lang="en-US" sz="2800" i="1" dirty="0"/>
              <a:t> = </a:t>
            </a:r>
            <a:r>
              <a:rPr lang="en-US" sz="2800" i="1" dirty="0" smtClean="0"/>
              <a:t>1</a:t>
            </a:r>
            <a:r>
              <a:rPr lang="en-US" sz="2800" b="1" i="1" dirty="0" smtClean="0"/>
              <a:t>, </a:t>
            </a:r>
            <a:r>
              <a:rPr lang="en-US" sz="2400" b="1" i="1" dirty="0"/>
              <a:t>but not both. </a:t>
            </a:r>
          </a:p>
          <a:p>
            <a:r>
              <a:rPr lang="en-US" sz="2400" b="1" i="1" dirty="0"/>
              <a:t>This is represented in rows 2 and 4. 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116776"/>
              </p:ext>
            </p:extLst>
          </p:nvPr>
        </p:nvGraphicFramePr>
        <p:xfrm>
          <a:off x="7211889" y="2794702"/>
          <a:ext cx="482741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68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1 </a:t>
                      </a:r>
                      <a:r>
                        <a:rPr lang="en-US" sz="24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en-US" sz="2400" i="1" baseline="-25000" dirty="0" smtClean="0"/>
                        <a:t> </a:t>
                      </a:r>
                      <a:r>
                        <a:rPr lang="en-US" sz="2400" i="1" dirty="0" smtClean="0"/>
                        <a:t>X</a:t>
                      </a:r>
                      <a:r>
                        <a:rPr lang="en-US" sz="2400" i="1" baseline="-25000" dirty="0" smtClean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i="1" kern="1200" dirty="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a:t>y</a:t>
                      </a:r>
                      <a:endParaRPr lang="en-US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02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347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Arrow Connector 4"/>
          <p:cNvCxnSpPr/>
          <p:nvPr/>
        </p:nvCxnSpPr>
        <p:spPr>
          <a:xfrm flipH="1" flipV="1">
            <a:off x="2061029" y="1378857"/>
            <a:ext cx="29028" cy="4005943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2090057" y="5384800"/>
            <a:ext cx="3628572" cy="14514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393371" y="1342571"/>
            <a:ext cx="812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/>
              <a:t>X</a:t>
            </a:r>
            <a:r>
              <a:rPr lang="en-US" sz="3200" i="1" baseline="-25000" dirty="0" smtClean="0"/>
              <a:t>2</a:t>
            </a:r>
            <a:endParaRPr lang="en-US" sz="3200" dirty="0"/>
          </a:p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580743" y="5555211"/>
            <a:ext cx="80554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/>
              <a:t>X</a:t>
            </a:r>
            <a:r>
              <a:rPr lang="en-US" sz="3200" i="1" baseline="-25000" dirty="0"/>
              <a:t>1</a:t>
            </a:r>
            <a:endParaRPr lang="en-US" sz="3200" dirty="0"/>
          </a:p>
          <a:p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1937657" y="2706001"/>
            <a:ext cx="246743" cy="2322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1966685" y="5267772"/>
            <a:ext cx="246743" cy="2322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4521199" y="2706001"/>
            <a:ext cx="246743" cy="2322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4521198" y="5283200"/>
            <a:ext cx="246743" cy="2322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2163541" y="2560505"/>
            <a:ext cx="1001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(0,1)</a:t>
            </a:r>
            <a:endParaRPr lang="en-US" sz="2800" b="1" dirty="0"/>
          </a:p>
        </p:txBody>
      </p:sp>
      <p:sp>
        <p:nvSpPr>
          <p:cNvPr id="19" name="Rectangle 18"/>
          <p:cNvSpPr/>
          <p:nvPr/>
        </p:nvSpPr>
        <p:spPr>
          <a:xfrm>
            <a:off x="4333426" y="5671326"/>
            <a:ext cx="8675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(1,0)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12685" y="5593429"/>
            <a:ext cx="1001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(0,0)</a:t>
            </a:r>
            <a:endParaRPr lang="en-US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4767198" y="2560505"/>
            <a:ext cx="1001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(1,1)</a:t>
            </a:r>
            <a:endParaRPr lang="en-US" sz="28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4154324" y="94962"/>
            <a:ext cx="507257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XOR Function</a:t>
            </a:r>
          </a:p>
          <a:p>
            <a:pPr algn="ctr"/>
            <a:r>
              <a:rPr lang="en-US" sz="2800" b="1" dirty="0" smtClean="0"/>
              <a:t>One or the other, but not both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199085" y="2365829"/>
            <a:ext cx="39188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Is this linear </a:t>
            </a:r>
            <a:r>
              <a:rPr lang="en-US" sz="2400" dirty="0"/>
              <a:t>s</a:t>
            </a:r>
            <a:r>
              <a:rPr lang="en-US" sz="2400" dirty="0" smtClean="0"/>
              <a:t>eparable? In other words, can you draw a single line which will separate the 1 outputs and 0 outputs?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3251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283873" y="2153146"/>
            <a:ext cx="1680743" cy="154723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</a:rPr>
              <a:t>2</a:t>
            </a:r>
            <a:r>
              <a:rPr lang="en-US" dirty="0" smtClean="0"/>
              <a:t>	 	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71515" y="1199360"/>
            <a:ext cx="533453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i="1" dirty="0"/>
              <a:t>x</a:t>
            </a:r>
            <a:r>
              <a:rPr lang="en-US" sz="4400" i="1" baseline="-25000" dirty="0"/>
              <a:t>1</a:t>
            </a:r>
            <a:r>
              <a:rPr lang="en-US" dirty="0" smtClean="0"/>
              <a:t> = Does our team </a:t>
            </a:r>
            <a:r>
              <a:rPr lang="en-US" dirty="0"/>
              <a:t>have a good chance of winning? </a:t>
            </a:r>
            <a:endParaRPr lang="en-US" b="0" dirty="0" smtClean="0">
              <a:effectLst/>
            </a:endParaRPr>
          </a:p>
          <a:p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616657" y="1870320"/>
            <a:ext cx="1787856" cy="562031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8194" y="2522799"/>
            <a:ext cx="40571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i="1" dirty="0" smtClean="0"/>
              <a:t>x</a:t>
            </a:r>
            <a:r>
              <a:rPr lang="en-US" sz="4400" i="1" baseline="-25000" dirty="0" smtClean="0"/>
              <a:t>2</a:t>
            </a:r>
            <a:r>
              <a:rPr lang="en-US" dirty="0" smtClean="0"/>
              <a:t>  = </a:t>
            </a:r>
            <a:r>
              <a:rPr lang="en-US" dirty="0"/>
              <a:t>Is the </a:t>
            </a:r>
            <a:r>
              <a:rPr lang="en-US" dirty="0" smtClean="0"/>
              <a:t>weather going to be  </a:t>
            </a:r>
            <a:r>
              <a:rPr lang="en-US" dirty="0"/>
              <a:t>nice?</a:t>
            </a:r>
            <a:endParaRPr lang="en-US" dirty="0" smtClean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046712" y="3020939"/>
            <a:ext cx="1237161" cy="19178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964616" y="2926765"/>
            <a:ext cx="1128506" cy="0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800" i="1" dirty="0" smtClean="0"/>
                  <a:t> 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∈{0,1}</m:t>
                    </m:r>
                  </m:oMath>
                </a14:m>
                <a:endParaRPr lang="en-US" sz="48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15732" y="3966170"/>
            <a:ext cx="26906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i="1" dirty="0" smtClean="0"/>
              <a:t>x</a:t>
            </a:r>
            <a:r>
              <a:rPr lang="en-US" sz="4400" i="1" baseline="-25000" dirty="0" smtClean="0"/>
              <a:t>3 </a:t>
            </a:r>
            <a:r>
              <a:rPr lang="en-US" dirty="0" smtClean="0"/>
              <a:t> = </a:t>
            </a:r>
            <a:r>
              <a:rPr lang="en-US" dirty="0"/>
              <a:t>Is it a home game?</a:t>
            </a:r>
            <a:endParaRPr lang="en-US" dirty="0" smtClean="0"/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3105919" y="3407175"/>
            <a:ext cx="2298594" cy="916294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473959" y="4821609"/>
            <a:ext cx="97717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inputs </a:t>
            </a:r>
            <a:r>
              <a:rPr lang="en-US" sz="2800" i="1" dirty="0" smtClean="0"/>
              <a:t>x</a:t>
            </a:r>
            <a:r>
              <a:rPr lang="en-US" sz="2800" i="1" baseline="-25000" dirty="0" smtClean="0"/>
              <a:t>1, </a:t>
            </a:r>
            <a:r>
              <a:rPr lang="en-US" sz="2800" i="1" dirty="0" smtClean="0"/>
              <a:t>x</a:t>
            </a:r>
            <a:r>
              <a:rPr lang="en-US" sz="2800" i="1" baseline="-25000" dirty="0" smtClean="0"/>
              <a:t>2,</a:t>
            </a:r>
            <a:r>
              <a:rPr lang="en-US" sz="2800" i="1" dirty="0" smtClean="0"/>
              <a:t> x</a:t>
            </a:r>
            <a:r>
              <a:rPr lang="en-US" sz="2800" i="1" baseline="-25000" dirty="0" smtClean="0"/>
              <a:t>3</a:t>
            </a:r>
            <a:r>
              <a:rPr lang="en-US" sz="2800" dirty="0" smtClean="0"/>
              <a:t>  can be 0 (no) or 1 (yes). </a:t>
            </a:r>
          </a:p>
          <a:p>
            <a:r>
              <a:rPr lang="en-US" sz="2800" dirty="0" smtClean="0"/>
              <a:t>This neuron will fire a 1 if the sum of the three inputs is greater than the threshold </a:t>
            </a:r>
            <a:r>
              <a:rPr lang="el-GR" sz="2800" dirty="0" smtClean="0"/>
              <a:t>θ</a:t>
            </a:r>
            <a:r>
              <a:rPr lang="en-US" sz="2800" dirty="0" smtClean="0"/>
              <a:t> = 2. In other words, if any 2 of these conditions are met, I will go to the game.  </a:t>
            </a:r>
            <a:endParaRPr lang="en-US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2129051" y="272955"/>
            <a:ext cx="842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Will I go to the football game on Friday? 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36232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283873" y="2153146"/>
            <a:ext cx="1680743" cy="154723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</a:rPr>
              <a:t>θ </a:t>
            </a:r>
            <a:r>
              <a:rPr lang="en-US" dirty="0" smtClean="0"/>
              <a:t>	 	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223009" y="1737137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/>
              <a:t>x</a:t>
            </a:r>
            <a:r>
              <a:rPr lang="en-US" sz="6000" i="1" baseline="-25000" dirty="0"/>
              <a:t>1</a:t>
            </a:r>
            <a:r>
              <a:rPr lang="en-US" dirty="0" smtClean="0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84369" y="3700384"/>
            <a:ext cx="8306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i="1" dirty="0" smtClean="0"/>
              <a:t>x</a:t>
            </a:r>
            <a:r>
              <a:rPr lang="en-US" sz="6000" i="1" baseline="-25000" dirty="0"/>
              <a:t>2</a:t>
            </a:r>
            <a:r>
              <a:rPr lang="en-US" dirty="0" smtClean="0"/>
              <a:t> </a:t>
            </a:r>
          </a:p>
        </p:txBody>
      </p:sp>
      <p:cxnSp>
        <p:nvCxnSpPr>
          <p:cNvPr id="8" name="Straight Arrow Connector 7"/>
          <p:cNvCxnSpPr>
            <a:stCxn id="7" idx="3"/>
            <a:endCxn id="3" idx="3"/>
          </p:cNvCxnSpPr>
          <p:nvPr/>
        </p:nvCxnSpPr>
        <p:spPr>
          <a:xfrm flipV="1">
            <a:off x="3115046" y="3473796"/>
            <a:ext cx="2414966" cy="734420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964616" y="2926765"/>
            <a:ext cx="1128506" cy="0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800" i="1" dirty="0" smtClean="0"/>
                  <a:t> 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∈{0,1}</m:t>
                    </m:r>
                  </m:oMath>
                </a14:m>
                <a:endParaRPr lang="en-US" sz="48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1718613" y="80374"/>
            <a:ext cx="88112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Using Weights</a:t>
            </a:r>
          </a:p>
          <a:p>
            <a:pPr algn="ctr"/>
            <a:r>
              <a:rPr lang="en-US" sz="3200" b="1" dirty="0" smtClean="0"/>
              <a:t>Allows decisions to have more value than others</a:t>
            </a:r>
            <a:endParaRPr lang="en-US" sz="3200" b="1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152633" y="2511266"/>
            <a:ext cx="2131240" cy="454699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613343" y="1934053"/>
            <a:ext cx="7777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i="1" dirty="0" smtClean="0"/>
              <a:t>w</a:t>
            </a:r>
            <a:r>
              <a:rPr lang="en-US" sz="4000" i="1" baseline="-25000" dirty="0" smtClean="0"/>
              <a:t>1</a:t>
            </a:r>
            <a:r>
              <a:rPr lang="en-US" dirty="0" smtClean="0"/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77505" y="3210685"/>
            <a:ext cx="7777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i="1" dirty="0" smtClean="0"/>
              <a:t>w</a:t>
            </a:r>
            <a:r>
              <a:rPr lang="en-US" sz="4000" i="1" baseline="-25000" dirty="0" smtClean="0"/>
              <a:t>2</a:t>
            </a:r>
            <a:r>
              <a:rPr lang="en-US" dirty="0" smtClean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945723" y="4164823"/>
                <a:ext cx="7504749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i="1" dirty="0" smtClean="0"/>
                  <a:t>Instead of </a:t>
                </a:r>
                <a:r>
                  <a:rPr lang="en-US" sz="36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1 </m:t>
                        </m:r>
                      </m:sub>
                    </m:sSub>
                    <m:r>
                      <a:rPr lang="en-US" sz="3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3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</m:oMath>
                </a14:m>
                <a:r>
                  <a:rPr lang="en-US" sz="3600" dirty="0" smtClean="0"/>
                  <a:t> </a:t>
                </a:r>
                <a:r>
                  <a:rPr lang="el-GR" sz="3600" dirty="0" smtClean="0"/>
                  <a:t>θ</a:t>
                </a:r>
                <a:r>
                  <a:rPr lang="en-US" sz="3600" dirty="0" smtClean="0"/>
                  <a:t> </a:t>
                </a:r>
              </a:p>
              <a:p>
                <a:r>
                  <a:rPr lang="en-US" sz="3600" dirty="0" smtClean="0"/>
                  <a:t>We will use the weighted sum: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36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US" sz="3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1 </m:t>
                            </m:r>
                          </m:sub>
                        </m:sSub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1 </m:t>
                        </m:r>
                      </m:sub>
                    </m:sSub>
                    <m:r>
                      <a:rPr lang="en-US" sz="3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3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2 </m:t>
                        </m:r>
                      </m:sub>
                    </m:sSub>
                    <m:sSub>
                      <m:sSubPr>
                        <m:ctrlPr>
                          <a:rPr lang="en-US" sz="3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</m:oMath>
                </a14:m>
                <a:r>
                  <a:rPr lang="en-US" sz="3600" dirty="0" smtClean="0"/>
                  <a:t> </a:t>
                </a:r>
                <a:r>
                  <a:rPr lang="el-GR" sz="3600" dirty="0" smtClean="0"/>
                  <a:t>θ</a:t>
                </a:r>
                <a:r>
                  <a:rPr lang="en-US" sz="3600" dirty="0" smtClean="0"/>
                  <a:t> </a:t>
                </a:r>
              </a:p>
              <a:p>
                <a:endParaRPr lang="en-US" sz="36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5723" y="4164823"/>
                <a:ext cx="7504749" cy="2308324"/>
              </a:xfrm>
              <a:prstGeom prst="rect">
                <a:avLst/>
              </a:prstGeom>
              <a:blipFill rotWithShape="0">
                <a:blip r:embed="rId3"/>
                <a:stretch>
                  <a:fillRect l="-2437" t="-39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4361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283873" y="2153146"/>
            <a:ext cx="1680743" cy="154723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3200" b="1" dirty="0" smtClean="0">
                <a:solidFill>
                  <a:schemeClr val="bg1"/>
                </a:solidFill>
              </a:rPr>
              <a:t>Θ</a:t>
            </a:r>
            <a:r>
              <a:rPr lang="en-US" sz="3200" b="1" dirty="0" smtClean="0">
                <a:solidFill>
                  <a:schemeClr val="bg1"/>
                </a:solidFill>
              </a:rPr>
              <a:t> = .5 </a:t>
            </a:r>
            <a:r>
              <a:rPr lang="en-US" sz="1600" dirty="0" smtClean="0"/>
              <a:t>	</a:t>
            </a:r>
            <a:r>
              <a:rPr lang="en-US" dirty="0" smtClean="0"/>
              <a:t> 	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664214" y="1007407"/>
            <a:ext cx="153118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i="1" dirty="0" smtClean="0"/>
              <a:t>X</a:t>
            </a:r>
            <a:r>
              <a:rPr lang="en-US" sz="4400" i="1" baseline="-25000" dirty="0" smtClean="0"/>
              <a:t>1</a:t>
            </a:r>
            <a:r>
              <a:rPr lang="en-US" sz="6000" i="1" baseline="-25000" dirty="0" smtClean="0"/>
              <a:t> </a:t>
            </a:r>
            <a:r>
              <a:rPr lang="en-US" sz="4400" i="1" dirty="0"/>
              <a:t>= 1</a:t>
            </a:r>
            <a:r>
              <a:rPr lang="en-US" dirty="0" smtClean="0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86013" y="2816185"/>
            <a:ext cx="15760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i="1" dirty="0" smtClean="0"/>
              <a:t>X</a:t>
            </a:r>
            <a:r>
              <a:rPr lang="en-US" sz="4400" i="1" baseline="-25000" dirty="0" smtClean="0"/>
              <a:t>2 </a:t>
            </a:r>
            <a:r>
              <a:rPr lang="en-US" sz="4400" i="1" dirty="0"/>
              <a:t>= 0</a:t>
            </a:r>
            <a:r>
              <a:rPr lang="en-US" sz="4400" dirty="0" smtClean="0"/>
              <a:t> 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2797182" y="3218394"/>
            <a:ext cx="2486691" cy="3133"/>
          </a:xfrm>
          <a:prstGeom prst="straightConnector1">
            <a:avLst/>
          </a:prstGeom>
          <a:ln w="349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964616" y="2926765"/>
            <a:ext cx="1128506" cy="0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800" i="1" dirty="0" smtClean="0"/>
                  <a:t> </a:t>
                </a: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n-US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∈{0,1}</m:t>
                    </m:r>
                  </m:oMath>
                </a14:m>
                <a:endParaRPr lang="en-US" sz="48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93122" y="2511266"/>
                <a:ext cx="2691634" cy="83099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4395716" y="176411"/>
            <a:ext cx="46265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Using Weights</a:t>
            </a:r>
          </a:p>
          <a:p>
            <a:pPr algn="ctr"/>
            <a:r>
              <a:rPr lang="en-US" sz="4000" b="1" dirty="0" smtClean="0"/>
              <a:t>Example</a:t>
            </a:r>
            <a:endParaRPr lang="en-US" sz="4000" b="1" dirty="0"/>
          </a:p>
        </p:txBody>
      </p:sp>
      <p:cxnSp>
        <p:nvCxnSpPr>
          <p:cNvPr id="10" name="Straight Arrow Connector 9"/>
          <p:cNvCxnSpPr>
            <a:stCxn id="4" idx="2"/>
          </p:cNvCxnSpPr>
          <p:nvPr/>
        </p:nvCxnSpPr>
        <p:spPr>
          <a:xfrm>
            <a:off x="2429808" y="1776848"/>
            <a:ext cx="2854065" cy="939282"/>
          </a:xfrm>
          <a:prstGeom prst="straightConnector1">
            <a:avLst/>
          </a:prstGeom>
          <a:ln w="635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675245" y="1710740"/>
            <a:ext cx="13163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/>
              <a:t>w</a:t>
            </a:r>
            <a:r>
              <a:rPr lang="en-US" sz="2800" i="1" baseline="-25000" dirty="0" smtClean="0"/>
              <a:t>1</a:t>
            </a:r>
            <a:r>
              <a:rPr lang="en-US" sz="1200" dirty="0" smtClean="0"/>
              <a:t> </a:t>
            </a:r>
            <a:r>
              <a:rPr lang="en-US" sz="2800" i="1" dirty="0"/>
              <a:t>= .75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56107" y="2687829"/>
            <a:ext cx="13163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/>
              <a:t>w</a:t>
            </a:r>
            <a:r>
              <a:rPr lang="en-US" sz="2800" i="1" baseline="-25000" dirty="0"/>
              <a:t>2</a:t>
            </a:r>
            <a:r>
              <a:rPr lang="en-US" sz="1200" dirty="0" smtClean="0"/>
              <a:t> </a:t>
            </a:r>
            <a:r>
              <a:rPr lang="en-US" sz="2800" i="1" dirty="0"/>
              <a:t>= </a:t>
            </a:r>
            <a:r>
              <a:rPr lang="en-US" sz="2800" i="1" dirty="0" smtClean="0"/>
              <a:t>.25</a:t>
            </a:r>
            <a:endParaRPr lang="en-US" sz="2800" i="1" dirty="0"/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3958413" y="3683246"/>
            <a:ext cx="1755662" cy="754443"/>
          </a:xfrm>
          <a:prstGeom prst="straightConnector1">
            <a:avLst/>
          </a:prstGeom>
          <a:ln w="349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478983" y="4171902"/>
            <a:ext cx="1576072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i="1" dirty="0" smtClean="0"/>
              <a:t>X</a:t>
            </a:r>
            <a:r>
              <a:rPr lang="en-US" sz="4400" i="1" baseline="-25000" dirty="0"/>
              <a:t>3</a:t>
            </a:r>
            <a:r>
              <a:rPr lang="en-US" sz="4400" i="1" baseline="-25000" dirty="0" smtClean="0"/>
              <a:t> </a:t>
            </a:r>
            <a:r>
              <a:rPr lang="en-US" sz="4400" i="1" dirty="0" smtClean="0"/>
              <a:t>= 0</a:t>
            </a:r>
            <a:r>
              <a:rPr lang="en-US" sz="4400" dirty="0" smtClean="0"/>
              <a:t> </a:t>
            </a:r>
          </a:p>
          <a:p>
            <a:r>
              <a:rPr lang="en-US" dirty="0" smtClean="0"/>
              <a:t>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61113" y="3662290"/>
            <a:ext cx="13163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/>
              <a:t>w</a:t>
            </a:r>
            <a:r>
              <a:rPr lang="en-US" sz="2800" i="1" baseline="-25000" dirty="0" smtClean="0"/>
              <a:t>3</a:t>
            </a:r>
            <a:r>
              <a:rPr lang="en-US" sz="1200" dirty="0" smtClean="0"/>
              <a:t> </a:t>
            </a:r>
            <a:r>
              <a:rPr lang="en-US" sz="2800" i="1" dirty="0"/>
              <a:t>= </a:t>
            </a:r>
            <a:r>
              <a:rPr lang="en-US" sz="2800" i="1" dirty="0" smtClean="0"/>
              <a:t>.25</a:t>
            </a:r>
            <a:endParaRPr lang="en-US" sz="2800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991631" y="4144280"/>
                <a:ext cx="7504749" cy="2800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/>
                  <a:t>In this case, the weighted sum: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8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1 </m:t>
                            </m:r>
                          </m:sub>
                        </m:sSub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1 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2 </m:t>
                        </m:r>
                      </m:sub>
                    </m:sSub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</m:oMath>
                </a14:m>
                <a:r>
                  <a:rPr lang="en-US" sz="2800" dirty="0" smtClean="0"/>
                  <a:t> </a:t>
                </a:r>
                <a:r>
                  <a:rPr lang="el-GR" sz="2800" dirty="0" smtClean="0"/>
                  <a:t>θ</a:t>
                </a:r>
                <a:r>
                  <a:rPr lang="en-US" sz="2800" dirty="0" smtClean="0"/>
                  <a:t> </a:t>
                </a:r>
              </a:p>
              <a:p>
                <a:r>
                  <a:rPr lang="en-US" sz="2800" dirty="0" smtClean="0"/>
                  <a:t>Comes out to: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.75</m:t>
                          </m:r>
                        </m:e>
                      </m:d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d>
                      <m:r>
                        <a:rPr lang="en-US" sz="2800" b="0" i="0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0" smtClean="0">
                              <a:latin typeface="Cambria Math" panose="02040503050406030204" pitchFamily="18" charset="0"/>
                            </a:rPr>
                            <m:t>.25</m:t>
                          </m:r>
                        </m:e>
                      </m:d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d>
                      <m:r>
                        <a:rPr lang="en-US" sz="2800" b="0" i="0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0" smtClean="0">
                              <a:latin typeface="Cambria Math" panose="02040503050406030204" pitchFamily="18" charset="0"/>
                            </a:rPr>
                            <m:t>.25</m:t>
                          </m:r>
                        </m:e>
                      </m:d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=0.75 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 .5</m:t>
                      </m:r>
                    </m:oMath>
                  </m:oMathPara>
                </a14:m>
                <a:endParaRPr lang="en-US" sz="2800" b="0" dirty="0" smtClean="0">
                  <a:ea typeface="Cambria Math" panose="02040503050406030204" pitchFamily="18" charset="0"/>
                </a:endParaRPr>
              </a:p>
              <a:p>
                <a:r>
                  <a:rPr lang="en-US" sz="2800" dirty="0" smtClean="0"/>
                  <a:t>Which gives the output: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en-US" sz="2800" dirty="0" smtClean="0"/>
              </a:p>
              <a:p>
                <a:endParaRPr lang="en-US" sz="36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1631" y="4144280"/>
                <a:ext cx="7504749" cy="2800767"/>
              </a:xfrm>
              <a:prstGeom prst="rect">
                <a:avLst/>
              </a:prstGeom>
              <a:blipFill rotWithShape="0">
                <a:blip r:embed="rId3"/>
                <a:stretch>
                  <a:fillRect l="-1706" t="-21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196948" y="3700384"/>
            <a:ext cx="23275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Notice the weights are represented by the thickness in the connecting arrows.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900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95716" y="44306"/>
            <a:ext cx="4626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Perceptron Model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462" y="1113374"/>
            <a:ext cx="5581650" cy="20193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840707" y="2943989"/>
                <a:ext cx="5181601" cy="33650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400"/>
                  </a:spcAft>
                </a:pPr>
                <a:r>
                  <a:rPr lang="en-US" sz="2800" dirty="0" smtClean="0"/>
                  <a:t>Use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en-US" sz="2800" dirty="0" smtClean="0"/>
                  <a:t> as a weight on an input by simple algebra</a:t>
                </a:r>
              </a:p>
              <a:p>
                <a:pPr algn="ctr">
                  <a:spcAft>
                    <a:spcPts val="400"/>
                  </a:spcAft>
                </a:pP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en-US" sz="2800" dirty="0" smtClean="0"/>
                  <a:t> is known as the bias. </a:t>
                </a:r>
              </a:p>
              <a:p>
                <a:pPr algn="ctr">
                  <a:spcAft>
                    <a:spcPts val="400"/>
                  </a:spcAft>
                </a:pPr>
                <a:endParaRPr lang="en-US" sz="2800" i="1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>
                  <a:spcAft>
                    <a:spcPts val="4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1 </m:t>
                            </m:r>
                          </m:sub>
                        </m:sSub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1 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2 </m:t>
                        </m:r>
                      </m:sub>
                    </m:sSub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</m:oMath>
                </a14:m>
                <a:r>
                  <a:rPr lang="en-US" sz="2800" dirty="0"/>
                  <a:t> </a:t>
                </a:r>
                <a:r>
                  <a:rPr lang="el-GR" sz="2800" dirty="0"/>
                  <a:t>θ</a:t>
                </a:r>
                <a:r>
                  <a:rPr lang="en-US" sz="2800" dirty="0"/>
                  <a:t> </a:t>
                </a:r>
                <a:endParaRPr lang="en-US" sz="2800" dirty="0" smtClean="0"/>
              </a:p>
              <a:p>
                <a:pPr algn="ctr">
                  <a:spcAft>
                    <a:spcPts val="400"/>
                  </a:spcAft>
                </a:pPr>
                <a:r>
                  <a:rPr lang="pl-PL" sz="2800" dirty="0" smtClean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Or</a:t>
                </a:r>
                <a:endParaRPr lang="en-US" sz="2800" dirty="0" smtClean="0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  <a:p>
                <a:pPr algn="ctr">
                  <a:spcAft>
                    <a:spcPts val="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US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1 </m:t>
                              </m:r>
                            </m:sub>
                          </m:sSub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1 </m:t>
                          </m:r>
                        </m:sub>
                      </m:sSub>
                      <m:r>
                        <a:rPr lang="en-US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2 </m:t>
                          </m:r>
                        </m:sub>
                      </m:sSub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−</m:t>
                      </m:r>
                      <m:r>
                        <m:rPr>
                          <m:nor/>
                        </m:rPr>
                        <a:rPr lang="el-GR" sz="2800" dirty="0"/>
                        <m:t>θ</m:t>
                      </m:r>
                      <m:r>
                        <a:rPr lang="en-US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r>
                  <a:rPr lang="pl-PL" sz="2800" dirty="0"/>
                  <a:t/>
                </a:r>
                <a:br>
                  <a:rPr lang="pl-PL" sz="2800" dirty="0"/>
                </a:br>
                <a:endParaRPr lang="en-US" sz="28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0707" y="2943989"/>
                <a:ext cx="5181601" cy="3365088"/>
              </a:xfrm>
              <a:prstGeom prst="rect">
                <a:avLst/>
              </a:prstGeom>
              <a:blipFill rotWithShape="0">
                <a:blip r:embed="rId3"/>
                <a:stretch>
                  <a:fillRect t="-1812" r="-25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166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748" y="758699"/>
            <a:ext cx="5581650" cy="2019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95716" y="-3915"/>
            <a:ext cx="462659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Perceptron Model</a:t>
            </a:r>
          </a:p>
          <a:p>
            <a:pPr algn="ctr"/>
            <a:r>
              <a:rPr lang="en-US" sz="3200" b="1" dirty="0" smtClean="0"/>
              <a:t>Machine Learning </a:t>
            </a:r>
            <a:r>
              <a:rPr lang="en-US" sz="3200" b="1" dirty="0"/>
              <a:t>Workflow</a:t>
            </a:r>
          </a:p>
          <a:p>
            <a:pPr algn="ctr"/>
            <a:endParaRPr lang="en-US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58913" y="4074713"/>
            <a:ext cx="2365828" cy="92333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Randomly pick weights including -</a:t>
            </a:r>
            <a:r>
              <a:rPr lang="el-GR" dirty="0" smtClean="0"/>
              <a:t>θ</a:t>
            </a:r>
            <a:r>
              <a:rPr lang="en-US" dirty="0" smtClean="0"/>
              <a:t>, which is the bias. 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58913" y="5277054"/>
            <a:ext cx="2365828" cy="1477328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Pick a learning rate, a number between 0 and 1. This controls how much the weights will be adjusted. 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618913" y="3254197"/>
            <a:ext cx="4771118" cy="646331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Compare the output from the model to the actual output.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523665" y="4395656"/>
            <a:ext cx="2365828" cy="36933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If correct, do nothing. 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004472" y="4395656"/>
            <a:ext cx="2365828" cy="646331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If incorrect, calculate the error. 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004472" y="5474341"/>
            <a:ext cx="2365828" cy="1200329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Use the error and learning rate to adjust the weights for the next set of inputs. </a:t>
            </a:r>
            <a:endParaRPr lang="en-US" dirty="0"/>
          </a:p>
        </p:txBody>
      </p:sp>
      <p:sp>
        <p:nvSpPr>
          <p:cNvPr id="12" name="Right Brace 11"/>
          <p:cNvSpPr/>
          <p:nvPr/>
        </p:nvSpPr>
        <p:spPr>
          <a:xfrm>
            <a:off x="8485279" y="3487731"/>
            <a:ext cx="537029" cy="255451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9415921" y="3648143"/>
            <a:ext cx="2500539" cy="230832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The model runs through all of the training data and makes adjustments to the weights. Hopefully a rule is learned and the model is able to accurately predict outputs. </a:t>
            </a:r>
            <a:endParaRPr lang="en-US" dirty="0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686946" y="4998043"/>
            <a:ext cx="0" cy="279011"/>
          </a:xfrm>
          <a:prstGeom prst="straightConnector1">
            <a:avLst/>
          </a:prstGeom>
          <a:ln w="38100"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968573" y="5780993"/>
            <a:ext cx="2552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210618" y="3648143"/>
            <a:ext cx="9655" cy="213285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3223137" y="3626494"/>
            <a:ext cx="388539" cy="21649"/>
          </a:xfrm>
          <a:prstGeom prst="straightConnector1">
            <a:avLst/>
          </a:prstGeom>
          <a:ln w="38100"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7165073" y="3935852"/>
            <a:ext cx="0" cy="453196"/>
          </a:xfrm>
          <a:prstGeom prst="straightConnector1">
            <a:avLst/>
          </a:prstGeom>
          <a:ln w="38100"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4566242" y="3964829"/>
            <a:ext cx="0" cy="453196"/>
          </a:xfrm>
          <a:prstGeom prst="straightConnector1">
            <a:avLst/>
          </a:prstGeom>
          <a:ln w="38100"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7198464" y="5050456"/>
            <a:ext cx="0" cy="453196"/>
          </a:xfrm>
          <a:prstGeom prst="straightConnector1">
            <a:avLst/>
          </a:prstGeom>
          <a:ln w="38100"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476481" y="2845948"/>
            <a:ext cx="2365828" cy="92333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START: Use training data to get a set of inputs. </a:t>
            </a:r>
            <a:endParaRPr lang="en-US" dirty="0"/>
          </a:p>
        </p:txBody>
      </p:sp>
      <p:cxnSp>
        <p:nvCxnSpPr>
          <p:cNvPr id="41" name="Straight Arrow Connector 40"/>
          <p:cNvCxnSpPr/>
          <p:nvPr/>
        </p:nvCxnSpPr>
        <p:spPr>
          <a:xfrm>
            <a:off x="1657537" y="3823486"/>
            <a:ext cx="7890" cy="277875"/>
          </a:xfrm>
          <a:prstGeom prst="straightConnector1">
            <a:avLst/>
          </a:prstGeom>
          <a:ln w="38100"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1501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717549" y="963950"/>
            <a:ext cx="1512593" cy="13135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8163636" y="4791551"/>
            <a:ext cx="1512593" cy="131354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9097438" y="3630898"/>
            <a:ext cx="1512593" cy="131354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86199" y="1932697"/>
            <a:ext cx="1512593" cy="131354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6214315" y="4188777"/>
            <a:ext cx="1512593" cy="131354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717549" y="2974125"/>
            <a:ext cx="1512593" cy="13135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3317853" y="2236552"/>
            <a:ext cx="1512593" cy="13135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159111" y="3870923"/>
            <a:ext cx="1512593" cy="13135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3599613" y="382874"/>
            <a:ext cx="70104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Challenge 1: Can you draw a single line so that all the red circles are on one side of the line and all the green circles are on the other? Is more than one line possible? 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68230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4814735" y="1508940"/>
            <a:ext cx="1512593" cy="13135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4991118" y="5213771"/>
            <a:ext cx="1512593" cy="131354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6804266" y="4744951"/>
            <a:ext cx="1512593" cy="131354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8617415" y="5213770"/>
            <a:ext cx="1512593" cy="131354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2474828" y="5401724"/>
            <a:ext cx="1512593" cy="131354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873894" y="1932697"/>
            <a:ext cx="1512593" cy="13135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804265" y="1275924"/>
            <a:ext cx="1512593" cy="13135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617276" y="2822485"/>
            <a:ext cx="1512593" cy="13135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3599613" y="382874"/>
            <a:ext cx="70104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Challenge 2: Can you draw a single line so that all the red circles are on one side of the line and all the green circles are on the other?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27617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717549" y="963950"/>
            <a:ext cx="1512593" cy="13135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8163636" y="4791551"/>
            <a:ext cx="1512593" cy="131354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9097438" y="3630898"/>
            <a:ext cx="1512593" cy="131354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86199" y="1932697"/>
            <a:ext cx="1512593" cy="131354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6214315" y="4188777"/>
            <a:ext cx="1512593" cy="131354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717549" y="2974125"/>
            <a:ext cx="1512593" cy="13135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0112957" y="5448323"/>
            <a:ext cx="1512593" cy="13135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159111" y="3870923"/>
            <a:ext cx="1512593" cy="13135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3599613" y="382874"/>
            <a:ext cx="70104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Challenge 3: Can you draw a single line so that all the red circles are on one side of the line and all the green circles are on the other?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9854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70245" y="477672"/>
            <a:ext cx="676928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Answer Key</a:t>
            </a:r>
          </a:p>
          <a:p>
            <a:endParaRPr lang="en-US" dirty="0"/>
          </a:p>
          <a:p>
            <a:r>
              <a:rPr lang="en-US" dirty="0" smtClean="0"/>
              <a:t>Challenge 1: Yes (answers vary) </a:t>
            </a:r>
          </a:p>
          <a:p>
            <a:r>
              <a:rPr lang="en-US" dirty="0"/>
              <a:t>	</a:t>
            </a:r>
            <a:r>
              <a:rPr lang="en-US" dirty="0" smtClean="0"/>
              <a:t>there are an infinite number of lines which can be drawn</a:t>
            </a:r>
          </a:p>
          <a:p>
            <a:endParaRPr lang="en-US" dirty="0"/>
          </a:p>
          <a:p>
            <a:r>
              <a:rPr lang="en-US" dirty="0" smtClean="0"/>
              <a:t>Challenge 2: </a:t>
            </a:r>
            <a:r>
              <a:rPr lang="en-US" dirty="0"/>
              <a:t>Yes (answers vary) </a:t>
            </a:r>
          </a:p>
          <a:p>
            <a:r>
              <a:rPr lang="en-US" dirty="0"/>
              <a:t>	there are an infinite number of lines which can be drawn</a:t>
            </a:r>
          </a:p>
          <a:p>
            <a:endParaRPr lang="en-US" dirty="0"/>
          </a:p>
          <a:p>
            <a:r>
              <a:rPr lang="en-US" dirty="0" smtClean="0"/>
              <a:t>Challenge 3: No, there is not a single line which can divide the red and green circles. </a:t>
            </a:r>
          </a:p>
          <a:p>
            <a:endParaRPr lang="en-US" dirty="0"/>
          </a:p>
          <a:p>
            <a:r>
              <a:rPr lang="en-US" dirty="0" smtClean="0"/>
              <a:t>Challenges 1 and 2 are examples of linear </a:t>
            </a:r>
            <a:r>
              <a:rPr lang="en-US" dirty="0" smtClean="0"/>
              <a:t>separable. Challenge </a:t>
            </a:r>
            <a:r>
              <a:rPr lang="en-US" dirty="0" smtClean="0"/>
              <a:t>3 is not linear separable.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0065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11893</TotalTime>
  <Words>1825</Words>
  <Application>Microsoft Office PowerPoint</Application>
  <PresentationFormat>Widescreen</PresentationFormat>
  <Paragraphs>315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Arial</vt:lpstr>
      <vt:lpstr>Calibri</vt:lpstr>
      <vt:lpstr>Calibri Light</vt:lpstr>
      <vt:lpstr>Cambria Math</vt:lpstr>
      <vt:lpstr>Open Sans</vt:lpstr>
      <vt:lpstr>Times New Roman</vt:lpstr>
      <vt:lpstr>Office Theme</vt:lpstr>
      <vt:lpstr>Simple Light</vt:lpstr>
      <vt:lpstr>PowerPoint Presentation</vt:lpstr>
      <vt:lpstr>PowerPoint Presentation</vt:lpstr>
      <vt:lpstr>PowerPoint Presentation</vt:lpstr>
      <vt:lpstr>Machine Learning Examples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A057158</dc:creator>
  <cp:lastModifiedBy>Zain Iqbal</cp:lastModifiedBy>
  <cp:revision>55</cp:revision>
  <dcterms:created xsi:type="dcterms:W3CDTF">2019-07-16T19:19:23Z</dcterms:created>
  <dcterms:modified xsi:type="dcterms:W3CDTF">2020-03-31T20:18:38Z</dcterms:modified>
</cp:coreProperties>
</file>