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2" r:id="rId2"/>
    <p:sldId id="265" r:id="rId3"/>
    <p:sldId id="268" r:id="rId4"/>
    <p:sldId id="267" r:id="rId5"/>
    <p:sldId id="266" r:id="rId6"/>
    <p:sldId id="275" r:id="rId7"/>
    <p:sldId id="270" r:id="rId8"/>
    <p:sldId id="271" r:id="rId9"/>
    <p:sldId id="272" r:id="rId10"/>
    <p:sldId id="273" r:id="rId11"/>
    <p:sldId id="276" r:id="rId12"/>
    <p:sldId id="259" r:id="rId13"/>
    <p:sldId id="258" r:id="rId14"/>
    <p:sldId id="260" r:id="rId15"/>
    <p:sldId id="277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D60143-ABBB-40AC-B5CD-8237D7FF2AC0}" type="doc">
      <dgm:prSet loTypeId="urn:microsoft.com/office/officeart/2005/8/layout/hList7" loCatId="list" qsTypeId="urn:microsoft.com/office/officeart/2005/8/quickstyle/3d3" qsCatId="3D" csTypeId="urn:microsoft.com/office/officeart/2005/8/colors/colorful2" csCatId="colorful" phldr="1"/>
      <dgm:spPr/>
    </dgm:pt>
    <dgm:pt modelId="{D69FA113-6216-46C6-AAAB-2098E0FCE894}">
      <dgm:prSet phldrT="[Text]"/>
      <dgm:spPr/>
      <dgm:t>
        <a:bodyPr/>
        <a:lstStyle/>
        <a:p>
          <a:r>
            <a:rPr lang="en-US" b="1" dirty="0" smtClean="0"/>
            <a:t>Reduce Derivatives.</a:t>
          </a:r>
          <a:r>
            <a:rPr lang="en-US" dirty="0" smtClean="0"/>
            <a:t>  Avoid using blocking or protecting groups or any temporary modifications if possible. Derivatives use additional reagents and generate waste.</a:t>
          </a:r>
          <a:endParaRPr lang="en-US" dirty="0"/>
        </a:p>
      </dgm:t>
    </dgm:pt>
    <dgm:pt modelId="{B0B20C4F-8284-4B84-91DB-C016671DBD82}" type="parTrans" cxnId="{BD75E551-8ACA-47C9-9848-172F1CBCAA18}">
      <dgm:prSet/>
      <dgm:spPr/>
      <dgm:t>
        <a:bodyPr/>
        <a:lstStyle/>
        <a:p>
          <a:endParaRPr lang="en-US"/>
        </a:p>
      </dgm:t>
    </dgm:pt>
    <dgm:pt modelId="{87882902-40CF-4AA5-97C3-19B0BD4FEB4E}" type="sibTrans" cxnId="{BD75E551-8ACA-47C9-9848-172F1CBCAA18}">
      <dgm:prSet/>
      <dgm:spPr/>
      <dgm:t>
        <a:bodyPr/>
        <a:lstStyle/>
        <a:p>
          <a:endParaRPr lang="en-US"/>
        </a:p>
      </dgm:t>
    </dgm:pt>
    <dgm:pt modelId="{961FDB14-81F6-4A11-A63C-903D0C3B4343}">
      <dgm:prSet phldrT="[Text]"/>
      <dgm:spPr/>
      <dgm:t>
        <a:bodyPr/>
        <a:lstStyle/>
        <a:p>
          <a:r>
            <a:rPr lang="en-US" b="1" dirty="0" smtClean="0"/>
            <a:t>Real-time Analysis for Pollution Prevention.</a:t>
          </a:r>
          <a:r>
            <a:rPr lang="en-US" dirty="0" smtClean="0"/>
            <a:t>  Include in-process real-time monitoring and control during syntheses to minimize or eliminate the formation of byproducts.</a:t>
          </a:r>
          <a:endParaRPr lang="en-US" dirty="0"/>
        </a:p>
      </dgm:t>
    </dgm:pt>
    <dgm:pt modelId="{0CB112BA-55BF-4D5A-B204-0E22AA914178}" type="parTrans" cxnId="{7289805F-0CD9-4751-8998-7969BFA49F36}">
      <dgm:prSet/>
      <dgm:spPr/>
      <dgm:t>
        <a:bodyPr/>
        <a:lstStyle/>
        <a:p>
          <a:endParaRPr lang="en-US"/>
        </a:p>
      </dgm:t>
    </dgm:pt>
    <dgm:pt modelId="{EFD98790-E8B9-4796-A3CF-B0CFFA0FF058}" type="sibTrans" cxnId="{7289805F-0CD9-4751-8998-7969BFA49F36}">
      <dgm:prSet/>
      <dgm:spPr/>
      <dgm:t>
        <a:bodyPr/>
        <a:lstStyle/>
        <a:p>
          <a:endParaRPr lang="en-US"/>
        </a:p>
      </dgm:t>
    </dgm:pt>
    <dgm:pt modelId="{672D7C75-6E57-4584-9F5E-6BEEDA8954A0}">
      <dgm:prSet/>
      <dgm:spPr/>
      <dgm:t>
        <a:bodyPr/>
        <a:lstStyle/>
        <a:p>
          <a:r>
            <a:rPr lang="en-US" b="1" dirty="0" smtClean="0"/>
            <a:t>Catalysis.</a:t>
          </a:r>
          <a:r>
            <a:rPr lang="en-US" dirty="0" smtClean="0"/>
            <a:t>  Minimize waste by using catalytic reactions. Catalysts are used in small amounts and can carry out a single reaction many times. They are preferable to </a:t>
          </a:r>
          <a:r>
            <a:rPr lang="en-US" dirty="0" err="1" smtClean="0"/>
            <a:t>stoichiometric</a:t>
          </a:r>
          <a:r>
            <a:rPr lang="en-US" dirty="0" smtClean="0"/>
            <a:t> reagents, which are used in excess and work only once.</a:t>
          </a:r>
          <a:endParaRPr lang="en-US" dirty="0"/>
        </a:p>
      </dgm:t>
    </dgm:pt>
    <dgm:pt modelId="{9746F69A-EA8F-4307-9DFD-C0DFD6AA5BE8}" type="parTrans" cxnId="{E69FBD5C-8B1A-47FB-95D7-E8BBB1BB7C1F}">
      <dgm:prSet/>
      <dgm:spPr/>
      <dgm:t>
        <a:bodyPr/>
        <a:lstStyle/>
        <a:p>
          <a:endParaRPr lang="en-US"/>
        </a:p>
      </dgm:t>
    </dgm:pt>
    <dgm:pt modelId="{39B69B21-7405-4947-8C38-E580F03DBD55}" type="sibTrans" cxnId="{E69FBD5C-8B1A-47FB-95D7-E8BBB1BB7C1F}">
      <dgm:prSet/>
      <dgm:spPr/>
      <dgm:t>
        <a:bodyPr/>
        <a:lstStyle/>
        <a:p>
          <a:endParaRPr lang="en-US"/>
        </a:p>
      </dgm:t>
    </dgm:pt>
    <dgm:pt modelId="{B83914F8-2E01-4379-806B-F8897F309A0C}">
      <dgm:prSet phldrT="[Text]"/>
      <dgm:spPr/>
      <dgm:t>
        <a:bodyPr/>
        <a:lstStyle/>
        <a:p>
          <a:r>
            <a:rPr lang="en-US" b="1" dirty="0" smtClean="0"/>
            <a:t>Use of Renewable </a:t>
          </a:r>
          <a:r>
            <a:rPr lang="en-US" b="1" dirty="0" err="1" smtClean="0"/>
            <a:t>Feedstocks</a:t>
          </a:r>
          <a:r>
            <a:rPr lang="en-US" b="1" dirty="0" smtClean="0"/>
            <a:t>.</a:t>
          </a:r>
          <a:r>
            <a:rPr lang="en-US" dirty="0" smtClean="0"/>
            <a:t>  Use raw materials and </a:t>
          </a:r>
          <a:r>
            <a:rPr lang="en-US" dirty="0" err="1" smtClean="0"/>
            <a:t>feedstocks</a:t>
          </a:r>
          <a:r>
            <a:rPr lang="en-US" dirty="0" smtClean="0"/>
            <a:t> that are renewable.  Renewable </a:t>
          </a:r>
          <a:r>
            <a:rPr lang="en-US" dirty="0" err="1" smtClean="0"/>
            <a:t>feedstocks</a:t>
          </a:r>
          <a:r>
            <a:rPr lang="en-US" dirty="0" smtClean="0"/>
            <a:t> = farm products or the wastes of other processes; depleting </a:t>
          </a:r>
          <a:r>
            <a:rPr lang="en-US" dirty="0" err="1" smtClean="0"/>
            <a:t>feedstocks</a:t>
          </a:r>
          <a:r>
            <a:rPr lang="en-US" dirty="0" smtClean="0"/>
            <a:t> = fossil fuels (petroleum, natural gas, or coal) or are mined.</a:t>
          </a:r>
          <a:endParaRPr lang="en-US" dirty="0"/>
        </a:p>
      </dgm:t>
    </dgm:pt>
    <dgm:pt modelId="{D2805C4E-39E3-4CF9-AEC0-6B8EC5F7BE3C}" type="parTrans" cxnId="{97F91A28-47FE-4846-9E36-3D3384C28A71}">
      <dgm:prSet/>
      <dgm:spPr/>
      <dgm:t>
        <a:bodyPr/>
        <a:lstStyle/>
        <a:p>
          <a:endParaRPr lang="en-US"/>
        </a:p>
      </dgm:t>
    </dgm:pt>
    <dgm:pt modelId="{B09EAB89-CB76-448D-ACC5-579ED8C52AB9}" type="sibTrans" cxnId="{97F91A28-47FE-4846-9E36-3D3384C28A71}">
      <dgm:prSet/>
      <dgm:spPr/>
      <dgm:t>
        <a:bodyPr/>
        <a:lstStyle/>
        <a:p>
          <a:endParaRPr lang="en-US"/>
        </a:p>
      </dgm:t>
    </dgm:pt>
    <dgm:pt modelId="{47F86704-CF44-4925-A22E-44BC0452C7CF}">
      <dgm:prSet phldrT="[Text]"/>
      <dgm:spPr/>
      <dgm:t>
        <a:bodyPr/>
        <a:lstStyle/>
        <a:p>
          <a:r>
            <a:rPr lang="en-US" b="1" dirty="0" smtClean="0"/>
            <a:t>Safer Solvents &amp; Auxiliaries.</a:t>
          </a:r>
          <a:r>
            <a:rPr lang="en-US" dirty="0" smtClean="0"/>
            <a:t>  Avoid using solvents, separation agents, or other auxiliary chemicals. If these chemicals are necessary, use innocuous chemicals.</a:t>
          </a:r>
          <a:endParaRPr lang="en-US" dirty="0"/>
        </a:p>
      </dgm:t>
    </dgm:pt>
    <dgm:pt modelId="{1C652FDE-1766-45DE-BCA8-C0B6007EF9F4}" type="parTrans" cxnId="{85DB4F67-9CD3-4D01-B33E-A198A0D43916}">
      <dgm:prSet/>
      <dgm:spPr/>
      <dgm:t>
        <a:bodyPr/>
        <a:lstStyle/>
        <a:p>
          <a:endParaRPr lang="en-US"/>
        </a:p>
      </dgm:t>
    </dgm:pt>
    <dgm:pt modelId="{CAF6720D-9E86-4BDA-9AA8-9EFA775A2AEB}" type="sibTrans" cxnId="{85DB4F67-9CD3-4D01-B33E-A198A0D43916}">
      <dgm:prSet/>
      <dgm:spPr/>
      <dgm:t>
        <a:bodyPr/>
        <a:lstStyle/>
        <a:p>
          <a:endParaRPr lang="en-US"/>
        </a:p>
      </dgm:t>
    </dgm:pt>
    <dgm:pt modelId="{2B76B507-998C-4247-8BDB-E35EAA310F3B}" type="pres">
      <dgm:prSet presAssocID="{ABD60143-ABBB-40AC-B5CD-8237D7FF2AC0}" presName="Name0" presStyleCnt="0">
        <dgm:presLayoutVars>
          <dgm:dir/>
          <dgm:resizeHandles val="exact"/>
        </dgm:presLayoutVars>
      </dgm:prSet>
      <dgm:spPr/>
    </dgm:pt>
    <dgm:pt modelId="{AB0408A2-8A01-4CFD-9F05-A571D95C3107}" type="pres">
      <dgm:prSet presAssocID="{ABD60143-ABBB-40AC-B5CD-8237D7FF2AC0}" presName="fgShape" presStyleLbl="fgShp" presStyleIdx="0" presStyleCnt="1"/>
      <dgm:spPr/>
    </dgm:pt>
    <dgm:pt modelId="{97951D85-3E5D-42D5-AA9A-0B79660059BF}" type="pres">
      <dgm:prSet presAssocID="{ABD60143-ABBB-40AC-B5CD-8237D7FF2AC0}" presName="linComp" presStyleCnt="0"/>
      <dgm:spPr/>
    </dgm:pt>
    <dgm:pt modelId="{1FC3D269-21DD-4364-B8A1-3013B2B17555}" type="pres">
      <dgm:prSet presAssocID="{672D7C75-6E57-4584-9F5E-6BEEDA8954A0}" presName="compNode" presStyleCnt="0"/>
      <dgm:spPr/>
    </dgm:pt>
    <dgm:pt modelId="{9627ADAC-7829-4652-BB5C-57A4EB8C29E8}" type="pres">
      <dgm:prSet presAssocID="{672D7C75-6E57-4584-9F5E-6BEEDA8954A0}" presName="bkgdShape" presStyleLbl="node1" presStyleIdx="0" presStyleCnt="5"/>
      <dgm:spPr/>
      <dgm:t>
        <a:bodyPr/>
        <a:lstStyle/>
        <a:p>
          <a:endParaRPr lang="en-US"/>
        </a:p>
      </dgm:t>
    </dgm:pt>
    <dgm:pt modelId="{F06A33AE-A2C3-48FB-84D7-CB4237A6E4D5}" type="pres">
      <dgm:prSet presAssocID="{672D7C75-6E57-4584-9F5E-6BEEDA8954A0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5125A9-09F8-48D4-82B8-36796E69A8EF}" type="pres">
      <dgm:prSet presAssocID="{672D7C75-6E57-4584-9F5E-6BEEDA8954A0}" presName="invisiNode" presStyleLbl="node1" presStyleIdx="0" presStyleCnt="5"/>
      <dgm:spPr/>
    </dgm:pt>
    <dgm:pt modelId="{1F9D272B-003B-40F4-A2D6-F553398EFD3A}" type="pres">
      <dgm:prSet presAssocID="{672D7C75-6E57-4584-9F5E-6BEEDA8954A0}" presName="imagNode" presStyleLbl="fgImgPlace1" presStyleIdx="0" presStyleCnt="5" custFlipVert="0" custScaleX="4400" custScaleY="1731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8341023-4729-49AA-AF7B-E7D21D631B31}" type="pres">
      <dgm:prSet presAssocID="{39B69B21-7405-4947-8C38-E580F03DBD5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A6195CD-7991-47E0-80DF-114D07F0339A}" type="pres">
      <dgm:prSet presAssocID="{D69FA113-6216-46C6-AAAB-2098E0FCE894}" presName="compNode" presStyleCnt="0"/>
      <dgm:spPr/>
    </dgm:pt>
    <dgm:pt modelId="{2C407174-F1FC-4F7A-9BF2-85C55ACAB8E5}" type="pres">
      <dgm:prSet presAssocID="{D69FA113-6216-46C6-AAAB-2098E0FCE894}" presName="bkgdShape" presStyleLbl="node1" presStyleIdx="1" presStyleCnt="5"/>
      <dgm:spPr/>
      <dgm:t>
        <a:bodyPr/>
        <a:lstStyle/>
        <a:p>
          <a:endParaRPr lang="en-US"/>
        </a:p>
      </dgm:t>
    </dgm:pt>
    <dgm:pt modelId="{B26CC22B-6713-4903-83AA-05DDB84A797F}" type="pres">
      <dgm:prSet presAssocID="{D69FA113-6216-46C6-AAAB-2098E0FCE894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E8F83F-3F51-4948-A75A-110BA9CB2BB8}" type="pres">
      <dgm:prSet presAssocID="{D69FA113-6216-46C6-AAAB-2098E0FCE894}" presName="invisiNode" presStyleLbl="node1" presStyleIdx="1" presStyleCnt="5"/>
      <dgm:spPr/>
    </dgm:pt>
    <dgm:pt modelId="{C0BB82B9-D3D5-4660-AB03-6A1F247A47A4}" type="pres">
      <dgm:prSet presAssocID="{D69FA113-6216-46C6-AAAB-2098E0FCE894}" presName="imagNode" presStyleLbl="fgImgPlace1" presStyleIdx="1" presStyleCnt="5" custFlipVert="0" custScaleX="16048" custScaleY="334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C791083-1DE1-492C-A201-F2585FA0BFB8}" type="pres">
      <dgm:prSet presAssocID="{87882902-40CF-4AA5-97C3-19B0BD4FEB4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088CD7D-EBA3-486C-BE02-B23398CC6165}" type="pres">
      <dgm:prSet presAssocID="{961FDB14-81F6-4A11-A63C-903D0C3B4343}" presName="compNode" presStyleCnt="0"/>
      <dgm:spPr/>
    </dgm:pt>
    <dgm:pt modelId="{C7B878FD-DAF1-439F-BDC5-C15E7D505173}" type="pres">
      <dgm:prSet presAssocID="{961FDB14-81F6-4A11-A63C-903D0C3B4343}" presName="bkgdShape" presStyleLbl="node1" presStyleIdx="2" presStyleCnt="5"/>
      <dgm:spPr/>
      <dgm:t>
        <a:bodyPr/>
        <a:lstStyle/>
        <a:p>
          <a:endParaRPr lang="en-US"/>
        </a:p>
      </dgm:t>
    </dgm:pt>
    <dgm:pt modelId="{F74C9925-44CC-4C4B-92C7-2E68AEE010A8}" type="pres">
      <dgm:prSet presAssocID="{961FDB14-81F6-4A11-A63C-903D0C3B4343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0D69D7-37BC-4D02-B03C-238F1FFF3EBD}" type="pres">
      <dgm:prSet presAssocID="{961FDB14-81F6-4A11-A63C-903D0C3B4343}" presName="invisiNode" presStyleLbl="node1" presStyleIdx="2" presStyleCnt="5"/>
      <dgm:spPr/>
    </dgm:pt>
    <dgm:pt modelId="{B1F0A41E-0A95-4CA2-B519-41DB354BABEA}" type="pres">
      <dgm:prSet presAssocID="{961FDB14-81F6-4A11-A63C-903D0C3B4343}" presName="imagNode" presStyleLbl="fgImgPlace1" presStyleIdx="2" presStyleCnt="5" custFlipVert="1" custScaleX="10782" custScaleY="9211" custLinFactNeighborX="-775" custLinFactNeighborY="293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4C6BD9CB-F1BB-411B-BC49-63928F5C65A4}" type="pres">
      <dgm:prSet presAssocID="{EFD98790-E8B9-4796-A3CF-B0CFFA0FF05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9AF5C0C-846F-459C-BF08-2CFD75C58F4D}" type="pres">
      <dgm:prSet presAssocID="{B83914F8-2E01-4379-806B-F8897F309A0C}" presName="compNode" presStyleCnt="0"/>
      <dgm:spPr/>
    </dgm:pt>
    <dgm:pt modelId="{C8A506C6-D4E1-41D5-808F-47815D2796E6}" type="pres">
      <dgm:prSet presAssocID="{B83914F8-2E01-4379-806B-F8897F309A0C}" presName="bkgdShape" presStyleLbl="node1" presStyleIdx="3" presStyleCnt="5"/>
      <dgm:spPr/>
      <dgm:t>
        <a:bodyPr/>
        <a:lstStyle/>
        <a:p>
          <a:endParaRPr lang="en-US"/>
        </a:p>
      </dgm:t>
    </dgm:pt>
    <dgm:pt modelId="{35FE1EC3-2DB3-497D-A835-232ED676FD91}" type="pres">
      <dgm:prSet presAssocID="{B83914F8-2E01-4379-806B-F8897F309A0C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248789-8B31-4518-BA48-368415248F41}" type="pres">
      <dgm:prSet presAssocID="{B83914F8-2E01-4379-806B-F8897F309A0C}" presName="invisiNode" presStyleLbl="node1" presStyleIdx="3" presStyleCnt="5"/>
      <dgm:spPr/>
    </dgm:pt>
    <dgm:pt modelId="{B62AC96A-EE6B-49AE-9F8C-53837554E64C}" type="pres">
      <dgm:prSet presAssocID="{B83914F8-2E01-4379-806B-F8897F309A0C}" presName="imagNode" presStyleLbl="fgImgPlace1" presStyleIdx="3" presStyleCnt="5" custFlipVert="1" custScaleX="11648" custScaleY="10329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55FCDFCE-9D6F-4BBA-B03A-F58728495E34}" type="pres">
      <dgm:prSet presAssocID="{B09EAB89-CB76-448D-ACC5-579ED8C52AB9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25A8776-6954-422E-99B6-38558AD60887}" type="pres">
      <dgm:prSet presAssocID="{47F86704-CF44-4925-A22E-44BC0452C7CF}" presName="compNode" presStyleCnt="0"/>
      <dgm:spPr/>
    </dgm:pt>
    <dgm:pt modelId="{9D49542D-7E66-4F22-BA60-8B152F4F7264}" type="pres">
      <dgm:prSet presAssocID="{47F86704-CF44-4925-A22E-44BC0452C7CF}" presName="bkgdShape" presStyleLbl="node1" presStyleIdx="4" presStyleCnt="5" custLinFactNeighborX="0" custLinFactNeighborY="2326"/>
      <dgm:spPr/>
      <dgm:t>
        <a:bodyPr/>
        <a:lstStyle/>
        <a:p>
          <a:endParaRPr lang="en-US"/>
        </a:p>
      </dgm:t>
    </dgm:pt>
    <dgm:pt modelId="{313831E9-7FD5-4697-8ED2-B0E503E2A326}" type="pres">
      <dgm:prSet presAssocID="{47F86704-CF44-4925-A22E-44BC0452C7CF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013EB4-4C29-475D-ABFF-9196DD2F9AC3}" type="pres">
      <dgm:prSet presAssocID="{47F86704-CF44-4925-A22E-44BC0452C7CF}" presName="invisiNode" presStyleLbl="node1" presStyleIdx="4" presStyleCnt="5"/>
      <dgm:spPr/>
    </dgm:pt>
    <dgm:pt modelId="{7F81F54D-72CE-42F4-98C8-47D37936BCD6}" type="pres">
      <dgm:prSet presAssocID="{47F86704-CF44-4925-A22E-44BC0452C7CF}" presName="imagNode" presStyleLbl="fgImgPlace1" presStyleIdx="4" presStyleCnt="5" custFlipVert="1" custFlipHor="1" custScaleX="35378" custScaleY="6752" custLinFactNeighborX="3191" custLinFactNeighborY="1241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E69FBD5C-8B1A-47FB-95D7-E8BBB1BB7C1F}" srcId="{ABD60143-ABBB-40AC-B5CD-8237D7FF2AC0}" destId="{672D7C75-6E57-4584-9F5E-6BEEDA8954A0}" srcOrd="0" destOrd="0" parTransId="{9746F69A-EA8F-4307-9DFD-C0DFD6AA5BE8}" sibTransId="{39B69B21-7405-4947-8C38-E580F03DBD55}"/>
    <dgm:cxn modelId="{85A71A81-F28F-4931-9480-5BC531F899ED}" type="presOf" srcId="{47F86704-CF44-4925-A22E-44BC0452C7CF}" destId="{9D49542D-7E66-4F22-BA60-8B152F4F7264}" srcOrd="0" destOrd="0" presId="urn:microsoft.com/office/officeart/2005/8/layout/hList7"/>
    <dgm:cxn modelId="{85DB4F67-9CD3-4D01-B33E-A198A0D43916}" srcId="{ABD60143-ABBB-40AC-B5CD-8237D7FF2AC0}" destId="{47F86704-CF44-4925-A22E-44BC0452C7CF}" srcOrd="4" destOrd="0" parTransId="{1C652FDE-1766-45DE-BCA8-C0B6007EF9F4}" sibTransId="{CAF6720D-9E86-4BDA-9AA8-9EFA775A2AEB}"/>
    <dgm:cxn modelId="{97F91A28-47FE-4846-9E36-3D3384C28A71}" srcId="{ABD60143-ABBB-40AC-B5CD-8237D7FF2AC0}" destId="{B83914F8-2E01-4379-806B-F8897F309A0C}" srcOrd="3" destOrd="0" parTransId="{D2805C4E-39E3-4CF9-AEC0-6B8EC5F7BE3C}" sibTransId="{B09EAB89-CB76-448D-ACC5-579ED8C52AB9}"/>
    <dgm:cxn modelId="{2A37163A-1D8A-4C04-92F3-512EA8CC285B}" type="presOf" srcId="{672D7C75-6E57-4584-9F5E-6BEEDA8954A0}" destId="{9627ADAC-7829-4652-BB5C-57A4EB8C29E8}" srcOrd="0" destOrd="0" presId="urn:microsoft.com/office/officeart/2005/8/layout/hList7"/>
    <dgm:cxn modelId="{437D9434-A65A-4079-8F90-D8A04C4AFE5A}" type="presOf" srcId="{672D7C75-6E57-4584-9F5E-6BEEDA8954A0}" destId="{F06A33AE-A2C3-48FB-84D7-CB4237A6E4D5}" srcOrd="1" destOrd="0" presId="urn:microsoft.com/office/officeart/2005/8/layout/hList7"/>
    <dgm:cxn modelId="{B0CC25C2-7E19-4A78-9C8F-ADECA2B08933}" type="presOf" srcId="{D69FA113-6216-46C6-AAAB-2098E0FCE894}" destId="{B26CC22B-6713-4903-83AA-05DDB84A797F}" srcOrd="1" destOrd="0" presId="urn:microsoft.com/office/officeart/2005/8/layout/hList7"/>
    <dgm:cxn modelId="{BD75E551-8ACA-47C9-9848-172F1CBCAA18}" srcId="{ABD60143-ABBB-40AC-B5CD-8237D7FF2AC0}" destId="{D69FA113-6216-46C6-AAAB-2098E0FCE894}" srcOrd="1" destOrd="0" parTransId="{B0B20C4F-8284-4B84-91DB-C016671DBD82}" sibTransId="{87882902-40CF-4AA5-97C3-19B0BD4FEB4E}"/>
    <dgm:cxn modelId="{98235B7A-0AF5-47CF-94EB-B64376C10908}" type="presOf" srcId="{B09EAB89-CB76-448D-ACC5-579ED8C52AB9}" destId="{55FCDFCE-9D6F-4BBA-B03A-F58728495E34}" srcOrd="0" destOrd="0" presId="urn:microsoft.com/office/officeart/2005/8/layout/hList7"/>
    <dgm:cxn modelId="{536B25F7-0418-4C17-B828-AE895332FCA9}" type="presOf" srcId="{961FDB14-81F6-4A11-A63C-903D0C3B4343}" destId="{C7B878FD-DAF1-439F-BDC5-C15E7D505173}" srcOrd="0" destOrd="0" presId="urn:microsoft.com/office/officeart/2005/8/layout/hList7"/>
    <dgm:cxn modelId="{1295026E-0488-4432-9004-CC211DDA5D1D}" type="presOf" srcId="{D69FA113-6216-46C6-AAAB-2098E0FCE894}" destId="{2C407174-F1FC-4F7A-9BF2-85C55ACAB8E5}" srcOrd="0" destOrd="0" presId="urn:microsoft.com/office/officeart/2005/8/layout/hList7"/>
    <dgm:cxn modelId="{5C5D41FD-D11C-4ADF-9BA6-BAE9E6ADD768}" type="presOf" srcId="{B83914F8-2E01-4379-806B-F8897F309A0C}" destId="{C8A506C6-D4E1-41D5-808F-47815D2796E6}" srcOrd="0" destOrd="0" presId="urn:microsoft.com/office/officeart/2005/8/layout/hList7"/>
    <dgm:cxn modelId="{7289805F-0CD9-4751-8998-7969BFA49F36}" srcId="{ABD60143-ABBB-40AC-B5CD-8237D7FF2AC0}" destId="{961FDB14-81F6-4A11-A63C-903D0C3B4343}" srcOrd="2" destOrd="0" parTransId="{0CB112BA-55BF-4D5A-B204-0E22AA914178}" sibTransId="{EFD98790-E8B9-4796-A3CF-B0CFFA0FF058}"/>
    <dgm:cxn modelId="{31DA863E-72C9-4FB5-9123-9EB6900FC1C4}" type="presOf" srcId="{47F86704-CF44-4925-A22E-44BC0452C7CF}" destId="{313831E9-7FD5-4697-8ED2-B0E503E2A326}" srcOrd="1" destOrd="0" presId="urn:microsoft.com/office/officeart/2005/8/layout/hList7"/>
    <dgm:cxn modelId="{1ADEC291-2DEB-468A-8AB9-56723F0F91E6}" type="presOf" srcId="{961FDB14-81F6-4A11-A63C-903D0C3B4343}" destId="{F74C9925-44CC-4C4B-92C7-2E68AEE010A8}" srcOrd="1" destOrd="0" presId="urn:microsoft.com/office/officeart/2005/8/layout/hList7"/>
    <dgm:cxn modelId="{7E62A6C4-C48D-4C5E-8907-1067DEFD37FD}" type="presOf" srcId="{B83914F8-2E01-4379-806B-F8897F309A0C}" destId="{35FE1EC3-2DB3-497D-A835-232ED676FD91}" srcOrd="1" destOrd="0" presId="urn:microsoft.com/office/officeart/2005/8/layout/hList7"/>
    <dgm:cxn modelId="{0441398E-6245-4188-AD9C-E1CAEE20E15C}" type="presOf" srcId="{87882902-40CF-4AA5-97C3-19B0BD4FEB4E}" destId="{BC791083-1DE1-492C-A201-F2585FA0BFB8}" srcOrd="0" destOrd="0" presId="urn:microsoft.com/office/officeart/2005/8/layout/hList7"/>
    <dgm:cxn modelId="{D00D4BEA-9E64-442D-8D16-9CC2FCD33E61}" type="presOf" srcId="{EFD98790-E8B9-4796-A3CF-B0CFFA0FF058}" destId="{4C6BD9CB-F1BB-411B-BC49-63928F5C65A4}" srcOrd="0" destOrd="0" presId="urn:microsoft.com/office/officeart/2005/8/layout/hList7"/>
    <dgm:cxn modelId="{04DA99A2-D87F-4A9D-A1AA-9C0D16FFB972}" type="presOf" srcId="{39B69B21-7405-4947-8C38-E580F03DBD55}" destId="{58341023-4729-49AA-AF7B-E7D21D631B31}" srcOrd="0" destOrd="0" presId="urn:microsoft.com/office/officeart/2005/8/layout/hList7"/>
    <dgm:cxn modelId="{0E9E6A20-2347-4F99-8B1E-0406BF5A4501}" type="presOf" srcId="{ABD60143-ABBB-40AC-B5CD-8237D7FF2AC0}" destId="{2B76B507-998C-4247-8BDB-E35EAA310F3B}" srcOrd="0" destOrd="0" presId="urn:microsoft.com/office/officeart/2005/8/layout/hList7"/>
    <dgm:cxn modelId="{98B5DEC5-239C-4BF6-A8AD-C13EA3A70D76}" type="presParOf" srcId="{2B76B507-998C-4247-8BDB-E35EAA310F3B}" destId="{AB0408A2-8A01-4CFD-9F05-A571D95C3107}" srcOrd="0" destOrd="0" presId="urn:microsoft.com/office/officeart/2005/8/layout/hList7"/>
    <dgm:cxn modelId="{9C7CCE0F-3A5A-46D1-88B1-4FCE4FE1FBAB}" type="presParOf" srcId="{2B76B507-998C-4247-8BDB-E35EAA310F3B}" destId="{97951D85-3E5D-42D5-AA9A-0B79660059BF}" srcOrd="1" destOrd="0" presId="urn:microsoft.com/office/officeart/2005/8/layout/hList7"/>
    <dgm:cxn modelId="{488A9276-83F0-4A00-904B-FA55772B02E7}" type="presParOf" srcId="{97951D85-3E5D-42D5-AA9A-0B79660059BF}" destId="{1FC3D269-21DD-4364-B8A1-3013B2B17555}" srcOrd="0" destOrd="0" presId="urn:microsoft.com/office/officeart/2005/8/layout/hList7"/>
    <dgm:cxn modelId="{E64FBF70-9EA8-463D-AC6D-654525DDD53D}" type="presParOf" srcId="{1FC3D269-21DD-4364-B8A1-3013B2B17555}" destId="{9627ADAC-7829-4652-BB5C-57A4EB8C29E8}" srcOrd="0" destOrd="0" presId="urn:microsoft.com/office/officeart/2005/8/layout/hList7"/>
    <dgm:cxn modelId="{92D0531D-6FE6-413B-8892-4E3B29BA27E1}" type="presParOf" srcId="{1FC3D269-21DD-4364-B8A1-3013B2B17555}" destId="{F06A33AE-A2C3-48FB-84D7-CB4237A6E4D5}" srcOrd="1" destOrd="0" presId="urn:microsoft.com/office/officeart/2005/8/layout/hList7"/>
    <dgm:cxn modelId="{2F31CAE2-88DD-4CD0-8286-2403471687DB}" type="presParOf" srcId="{1FC3D269-21DD-4364-B8A1-3013B2B17555}" destId="{925125A9-09F8-48D4-82B8-36796E69A8EF}" srcOrd="2" destOrd="0" presId="urn:microsoft.com/office/officeart/2005/8/layout/hList7"/>
    <dgm:cxn modelId="{C22BCE7A-28A6-4AE5-91FD-31040801874A}" type="presParOf" srcId="{1FC3D269-21DD-4364-B8A1-3013B2B17555}" destId="{1F9D272B-003B-40F4-A2D6-F553398EFD3A}" srcOrd="3" destOrd="0" presId="urn:microsoft.com/office/officeart/2005/8/layout/hList7"/>
    <dgm:cxn modelId="{FF9DAC4D-7B12-4389-A6CC-38D93DC83B18}" type="presParOf" srcId="{97951D85-3E5D-42D5-AA9A-0B79660059BF}" destId="{58341023-4729-49AA-AF7B-E7D21D631B31}" srcOrd="1" destOrd="0" presId="urn:microsoft.com/office/officeart/2005/8/layout/hList7"/>
    <dgm:cxn modelId="{A9B464AA-32E2-4376-97DD-05AD532A1AB8}" type="presParOf" srcId="{97951D85-3E5D-42D5-AA9A-0B79660059BF}" destId="{4A6195CD-7991-47E0-80DF-114D07F0339A}" srcOrd="2" destOrd="0" presId="urn:microsoft.com/office/officeart/2005/8/layout/hList7"/>
    <dgm:cxn modelId="{E84EAC26-016B-4CFD-94C1-00E7A8A1C23B}" type="presParOf" srcId="{4A6195CD-7991-47E0-80DF-114D07F0339A}" destId="{2C407174-F1FC-4F7A-9BF2-85C55ACAB8E5}" srcOrd="0" destOrd="0" presId="urn:microsoft.com/office/officeart/2005/8/layout/hList7"/>
    <dgm:cxn modelId="{5A788F9F-C4DE-4F96-A625-C51E66772B43}" type="presParOf" srcId="{4A6195CD-7991-47E0-80DF-114D07F0339A}" destId="{B26CC22B-6713-4903-83AA-05DDB84A797F}" srcOrd="1" destOrd="0" presId="urn:microsoft.com/office/officeart/2005/8/layout/hList7"/>
    <dgm:cxn modelId="{1967AB5D-B80A-446A-B11C-A16B31778E5B}" type="presParOf" srcId="{4A6195CD-7991-47E0-80DF-114D07F0339A}" destId="{1FE8F83F-3F51-4948-A75A-110BA9CB2BB8}" srcOrd="2" destOrd="0" presId="urn:microsoft.com/office/officeart/2005/8/layout/hList7"/>
    <dgm:cxn modelId="{CDCE0BC2-890B-46F6-B6ED-CF133BBF2762}" type="presParOf" srcId="{4A6195CD-7991-47E0-80DF-114D07F0339A}" destId="{C0BB82B9-D3D5-4660-AB03-6A1F247A47A4}" srcOrd="3" destOrd="0" presId="urn:microsoft.com/office/officeart/2005/8/layout/hList7"/>
    <dgm:cxn modelId="{93C8FDC5-5C03-4110-8C43-83BC3ADAE5B7}" type="presParOf" srcId="{97951D85-3E5D-42D5-AA9A-0B79660059BF}" destId="{BC791083-1DE1-492C-A201-F2585FA0BFB8}" srcOrd="3" destOrd="0" presId="urn:microsoft.com/office/officeart/2005/8/layout/hList7"/>
    <dgm:cxn modelId="{6FB94DE0-7168-4AB0-B8E7-1D9621892D75}" type="presParOf" srcId="{97951D85-3E5D-42D5-AA9A-0B79660059BF}" destId="{1088CD7D-EBA3-486C-BE02-B23398CC6165}" srcOrd="4" destOrd="0" presId="urn:microsoft.com/office/officeart/2005/8/layout/hList7"/>
    <dgm:cxn modelId="{62F0F978-13E7-4615-B3F2-D09533A95CA0}" type="presParOf" srcId="{1088CD7D-EBA3-486C-BE02-B23398CC6165}" destId="{C7B878FD-DAF1-439F-BDC5-C15E7D505173}" srcOrd="0" destOrd="0" presId="urn:microsoft.com/office/officeart/2005/8/layout/hList7"/>
    <dgm:cxn modelId="{76F62AAC-F4B7-46D0-B6FD-FA9851AD1F3E}" type="presParOf" srcId="{1088CD7D-EBA3-486C-BE02-B23398CC6165}" destId="{F74C9925-44CC-4C4B-92C7-2E68AEE010A8}" srcOrd="1" destOrd="0" presId="urn:microsoft.com/office/officeart/2005/8/layout/hList7"/>
    <dgm:cxn modelId="{159DEB1D-D2FE-4C05-95B2-CF75412840B7}" type="presParOf" srcId="{1088CD7D-EBA3-486C-BE02-B23398CC6165}" destId="{170D69D7-37BC-4D02-B03C-238F1FFF3EBD}" srcOrd="2" destOrd="0" presId="urn:microsoft.com/office/officeart/2005/8/layout/hList7"/>
    <dgm:cxn modelId="{00640C4F-1779-4493-937E-154BAE0D4578}" type="presParOf" srcId="{1088CD7D-EBA3-486C-BE02-B23398CC6165}" destId="{B1F0A41E-0A95-4CA2-B519-41DB354BABEA}" srcOrd="3" destOrd="0" presId="urn:microsoft.com/office/officeart/2005/8/layout/hList7"/>
    <dgm:cxn modelId="{472A87CB-4AC5-4638-A1C9-B780D1E5D94C}" type="presParOf" srcId="{97951D85-3E5D-42D5-AA9A-0B79660059BF}" destId="{4C6BD9CB-F1BB-411B-BC49-63928F5C65A4}" srcOrd="5" destOrd="0" presId="urn:microsoft.com/office/officeart/2005/8/layout/hList7"/>
    <dgm:cxn modelId="{56CBE480-407F-4DB7-903F-94CD252A6C2D}" type="presParOf" srcId="{97951D85-3E5D-42D5-AA9A-0B79660059BF}" destId="{49AF5C0C-846F-459C-BF08-2CFD75C58F4D}" srcOrd="6" destOrd="0" presId="urn:microsoft.com/office/officeart/2005/8/layout/hList7"/>
    <dgm:cxn modelId="{934E8F9F-383B-4186-AA80-5429DAE9649C}" type="presParOf" srcId="{49AF5C0C-846F-459C-BF08-2CFD75C58F4D}" destId="{C8A506C6-D4E1-41D5-808F-47815D2796E6}" srcOrd="0" destOrd="0" presId="urn:microsoft.com/office/officeart/2005/8/layout/hList7"/>
    <dgm:cxn modelId="{CD8F9F5B-016E-4583-B38F-595D1EC0D6F9}" type="presParOf" srcId="{49AF5C0C-846F-459C-BF08-2CFD75C58F4D}" destId="{35FE1EC3-2DB3-497D-A835-232ED676FD91}" srcOrd="1" destOrd="0" presId="urn:microsoft.com/office/officeart/2005/8/layout/hList7"/>
    <dgm:cxn modelId="{6B73ACA4-8B26-4695-B492-E22D4B5B35C5}" type="presParOf" srcId="{49AF5C0C-846F-459C-BF08-2CFD75C58F4D}" destId="{82248789-8B31-4518-BA48-368415248F41}" srcOrd="2" destOrd="0" presId="urn:microsoft.com/office/officeart/2005/8/layout/hList7"/>
    <dgm:cxn modelId="{BFFCEB58-8CF1-49BE-AAFC-5F119A11AF22}" type="presParOf" srcId="{49AF5C0C-846F-459C-BF08-2CFD75C58F4D}" destId="{B62AC96A-EE6B-49AE-9F8C-53837554E64C}" srcOrd="3" destOrd="0" presId="urn:microsoft.com/office/officeart/2005/8/layout/hList7"/>
    <dgm:cxn modelId="{91E1774A-081B-43C2-B818-58AA22D5CE95}" type="presParOf" srcId="{97951D85-3E5D-42D5-AA9A-0B79660059BF}" destId="{55FCDFCE-9D6F-4BBA-B03A-F58728495E34}" srcOrd="7" destOrd="0" presId="urn:microsoft.com/office/officeart/2005/8/layout/hList7"/>
    <dgm:cxn modelId="{0FE75F3E-ACA1-49E1-9D57-C90FC76BA0FA}" type="presParOf" srcId="{97951D85-3E5D-42D5-AA9A-0B79660059BF}" destId="{325A8776-6954-422E-99B6-38558AD60887}" srcOrd="8" destOrd="0" presId="urn:microsoft.com/office/officeart/2005/8/layout/hList7"/>
    <dgm:cxn modelId="{8CA67246-1127-4697-A99F-EBBE947FA5A4}" type="presParOf" srcId="{325A8776-6954-422E-99B6-38558AD60887}" destId="{9D49542D-7E66-4F22-BA60-8B152F4F7264}" srcOrd="0" destOrd="0" presId="urn:microsoft.com/office/officeart/2005/8/layout/hList7"/>
    <dgm:cxn modelId="{8650CC49-7768-4ED3-B2FF-FFB79304D057}" type="presParOf" srcId="{325A8776-6954-422E-99B6-38558AD60887}" destId="{313831E9-7FD5-4697-8ED2-B0E503E2A326}" srcOrd="1" destOrd="0" presId="urn:microsoft.com/office/officeart/2005/8/layout/hList7"/>
    <dgm:cxn modelId="{FE3E17E4-1988-4DD0-A25D-219DDA51AB65}" type="presParOf" srcId="{325A8776-6954-422E-99B6-38558AD60887}" destId="{1A013EB4-4C29-475D-ABFF-9196DD2F9AC3}" srcOrd="2" destOrd="0" presId="urn:microsoft.com/office/officeart/2005/8/layout/hList7"/>
    <dgm:cxn modelId="{A16CFEE6-9AEA-4035-ACDF-5BFAC9A84BA4}" type="presParOf" srcId="{325A8776-6954-422E-99B6-38558AD60887}" destId="{7F81F54D-72CE-42F4-98C8-47D37936BCD6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27ADAC-7829-4652-BB5C-57A4EB8C29E8}">
      <dsp:nvSpPr>
        <dsp:cNvPr id="0" name=""/>
        <dsp:cNvSpPr/>
      </dsp:nvSpPr>
      <dsp:spPr>
        <a:xfrm>
          <a:off x="0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63500" dir="2700000" sx="102000" sy="102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Catalysis.</a:t>
          </a:r>
          <a:r>
            <a:rPr lang="en-US" sz="1300" kern="1200" dirty="0" smtClean="0"/>
            <a:t>  Minimize waste by using catalytic reactions. Catalysts are used in small amounts and can carry out a single reaction many times. They are preferable to </a:t>
          </a:r>
          <a:r>
            <a:rPr lang="en-US" sz="1300" kern="1200" dirty="0" err="1" smtClean="0"/>
            <a:t>stoichiometric</a:t>
          </a:r>
          <a:r>
            <a:rPr lang="en-US" sz="1300" kern="1200" dirty="0" smtClean="0"/>
            <a:t> reagents, which are used in excess and work only once.</a:t>
          </a:r>
          <a:endParaRPr lang="en-US" sz="1300" kern="1200" dirty="0"/>
        </a:p>
      </dsp:txBody>
      <dsp:txXfrm>
        <a:off x="0" y="2621280"/>
        <a:ext cx="1756171" cy="2621280"/>
      </dsp:txXfrm>
    </dsp:sp>
    <dsp:sp modelId="{1F9D272B-003B-40F4-A2D6-F553398EFD3A}">
      <dsp:nvSpPr>
        <dsp:cNvPr id="0" name=""/>
        <dsp:cNvSpPr/>
      </dsp:nvSpPr>
      <dsp:spPr>
        <a:xfrm>
          <a:off x="841768" y="1295396"/>
          <a:ext cx="72635" cy="37780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C407174-F1FC-4F7A-9BF2-85C55ACAB8E5}">
      <dsp:nvSpPr>
        <dsp:cNvPr id="0" name=""/>
        <dsp:cNvSpPr/>
      </dsp:nvSpPr>
      <dsp:spPr>
        <a:xfrm>
          <a:off x="1808857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hueOff val="151505"/>
            <a:satOff val="1235"/>
            <a:lumOff val="5980"/>
            <a:alphaOff val="0"/>
          </a:schemeClr>
        </a:solidFill>
        <a:ln>
          <a:noFill/>
        </a:ln>
        <a:effectLst>
          <a:outerShdw blurRad="50800" dist="63500" dir="2700000" sx="102000" sy="102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Reduce Derivatives.</a:t>
          </a:r>
          <a:r>
            <a:rPr lang="en-US" sz="1300" kern="1200" dirty="0" smtClean="0"/>
            <a:t>  Avoid using blocking or protecting groups or any temporary modifications if possible. Derivatives use additional reagents and generate waste.</a:t>
          </a:r>
          <a:endParaRPr lang="en-US" sz="1300" kern="1200" dirty="0"/>
        </a:p>
      </dsp:txBody>
      <dsp:txXfrm>
        <a:off x="1808857" y="2621280"/>
        <a:ext cx="1756171" cy="2621280"/>
      </dsp:txXfrm>
    </dsp:sp>
    <dsp:sp modelId="{C0BB82B9-D3D5-4660-AB03-6A1F247A47A4}">
      <dsp:nvSpPr>
        <dsp:cNvPr id="0" name=""/>
        <dsp:cNvSpPr/>
      </dsp:nvSpPr>
      <dsp:spPr>
        <a:xfrm>
          <a:off x="2554482" y="1447802"/>
          <a:ext cx="264920" cy="7299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B878FD-DAF1-439F-BDC5-C15E7D505173}">
      <dsp:nvSpPr>
        <dsp:cNvPr id="0" name=""/>
        <dsp:cNvSpPr/>
      </dsp:nvSpPr>
      <dsp:spPr>
        <a:xfrm>
          <a:off x="3617714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hueOff val="303010"/>
            <a:satOff val="2471"/>
            <a:lumOff val="11961"/>
            <a:alphaOff val="0"/>
          </a:schemeClr>
        </a:solidFill>
        <a:ln>
          <a:noFill/>
        </a:ln>
        <a:effectLst>
          <a:outerShdw blurRad="50800" dist="63500" dir="2700000" sx="102000" sy="102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Real-time Analysis for Pollution Prevention.</a:t>
          </a:r>
          <a:r>
            <a:rPr lang="en-US" sz="1300" kern="1200" dirty="0" smtClean="0"/>
            <a:t>  Include in-process real-time monitoring and control during syntheses to minimize or eliminate the formation of byproducts.</a:t>
          </a:r>
          <a:endParaRPr lang="en-US" sz="1300" kern="1200" dirty="0"/>
        </a:p>
      </dsp:txBody>
      <dsp:txXfrm>
        <a:off x="3617714" y="2621280"/>
        <a:ext cx="1756171" cy="2621280"/>
      </dsp:txXfrm>
    </dsp:sp>
    <dsp:sp modelId="{B1F0A41E-0A95-4CA2-B519-41DB354BABEA}">
      <dsp:nvSpPr>
        <dsp:cNvPr id="0" name=""/>
        <dsp:cNvSpPr/>
      </dsp:nvSpPr>
      <dsp:spPr>
        <a:xfrm flipV="1">
          <a:off x="4394011" y="1447802"/>
          <a:ext cx="177989" cy="20100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8A506C6-D4E1-41D5-808F-47815D2796E6}">
      <dsp:nvSpPr>
        <dsp:cNvPr id="0" name=""/>
        <dsp:cNvSpPr/>
      </dsp:nvSpPr>
      <dsp:spPr>
        <a:xfrm>
          <a:off x="5426571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hueOff val="454514"/>
            <a:satOff val="3706"/>
            <a:lumOff val="17941"/>
            <a:alphaOff val="0"/>
          </a:schemeClr>
        </a:solidFill>
        <a:ln>
          <a:noFill/>
        </a:ln>
        <a:effectLst>
          <a:outerShdw blurRad="50800" dist="63500" dir="2700000" sx="102000" sy="102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Use of Renewable </a:t>
          </a:r>
          <a:r>
            <a:rPr lang="en-US" sz="1300" b="1" kern="1200" dirty="0" err="1" smtClean="0"/>
            <a:t>Feedstocks</a:t>
          </a:r>
          <a:r>
            <a:rPr lang="en-US" sz="1300" b="1" kern="1200" dirty="0" smtClean="0"/>
            <a:t>.</a:t>
          </a:r>
          <a:r>
            <a:rPr lang="en-US" sz="1300" kern="1200" dirty="0" smtClean="0"/>
            <a:t>  Use raw materials and </a:t>
          </a:r>
          <a:r>
            <a:rPr lang="en-US" sz="1300" kern="1200" dirty="0" err="1" smtClean="0"/>
            <a:t>feedstocks</a:t>
          </a:r>
          <a:r>
            <a:rPr lang="en-US" sz="1300" kern="1200" dirty="0" smtClean="0"/>
            <a:t> that are renewable.  Renewable </a:t>
          </a:r>
          <a:r>
            <a:rPr lang="en-US" sz="1300" kern="1200" dirty="0" err="1" smtClean="0"/>
            <a:t>feedstocks</a:t>
          </a:r>
          <a:r>
            <a:rPr lang="en-US" sz="1300" kern="1200" dirty="0" smtClean="0"/>
            <a:t> = farm products or the wastes of other processes; depleting </a:t>
          </a:r>
          <a:r>
            <a:rPr lang="en-US" sz="1300" kern="1200" dirty="0" err="1" smtClean="0"/>
            <a:t>feedstocks</a:t>
          </a:r>
          <a:r>
            <a:rPr lang="en-US" sz="1300" kern="1200" dirty="0" smtClean="0"/>
            <a:t> = fossil fuels (petroleum, natural gas, or coal) or are mined.</a:t>
          </a:r>
          <a:endParaRPr lang="en-US" sz="1300" kern="1200" dirty="0"/>
        </a:p>
      </dsp:txBody>
      <dsp:txXfrm>
        <a:off x="5426571" y="2621280"/>
        <a:ext cx="1756171" cy="2621280"/>
      </dsp:txXfrm>
    </dsp:sp>
    <dsp:sp modelId="{B62AC96A-EE6B-49AE-9F8C-53837554E64C}">
      <dsp:nvSpPr>
        <dsp:cNvPr id="0" name=""/>
        <dsp:cNvSpPr/>
      </dsp:nvSpPr>
      <dsp:spPr>
        <a:xfrm flipV="1">
          <a:off x="6208514" y="1371599"/>
          <a:ext cx="192285" cy="225401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D49542D-7E66-4F22-BA60-8B152F4F7264}">
      <dsp:nvSpPr>
        <dsp:cNvPr id="0" name=""/>
        <dsp:cNvSpPr/>
      </dsp:nvSpPr>
      <dsp:spPr>
        <a:xfrm>
          <a:off x="7235428" y="0"/>
          <a:ext cx="1756171" cy="6553200"/>
        </a:xfrm>
        <a:prstGeom prst="roundRect">
          <a:avLst>
            <a:gd name="adj" fmla="val 10000"/>
          </a:avLst>
        </a:prstGeom>
        <a:solidFill>
          <a:schemeClr val="accent2">
            <a:hueOff val="606019"/>
            <a:satOff val="4942"/>
            <a:lumOff val="23921"/>
            <a:alphaOff val="0"/>
          </a:schemeClr>
        </a:solidFill>
        <a:ln>
          <a:noFill/>
        </a:ln>
        <a:effectLst>
          <a:outerShdw blurRad="50800" dist="63500" dir="2700000" sx="102000" sy="102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Safer Solvents &amp; Auxiliaries.</a:t>
          </a:r>
          <a:r>
            <a:rPr lang="en-US" sz="1300" kern="1200" dirty="0" smtClean="0"/>
            <a:t>  Avoid using solvents, separation agents, or other auxiliary chemicals. If these chemicals are necessary, use innocuous chemicals.</a:t>
          </a:r>
          <a:endParaRPr lang="en-US" sz="1300" kern="1200" dirty="0"/>
        </a:p>
      </dsp:txBody>
      <dsp:txXfrm>
        <a:off x="7235428" y="2621280"/>
        <a:ext cx="1756171" cy="2621280"/>
      </dsp:txXfrm>
    </dsp:sp>
    <dsp:sp modelId="{7F81F54D-72CE-42F4-98C8-47D37936BCD6}">
      <dsp:nvSpPr>
        <dsp:cNvPr id="0" name=""/>
        <dsp:cNvSpPr/>
      </dsp:nvSpPr>
      <dsp:spPr>
        <a:xfrm flipH="1" flipV="1">
          <a:off x="7874180" y="1681462"/>
          <a:ext cx="584020" cy="147343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B0408A2-8A01-4CFD-9F05-A571D95C3107}">
      <dsp:nvSpPr>
        <dsp:cNvPr id="0" name=""/>
        <dsp:cNvSpPr/>
      </dsp:nvSpPr>
      <dsp:spPr>
        <a:xfrm>
          <a:off x="359663" y="5242560"/>
          <a:ext cx="8272272" cy="98298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A7149E-BBA7-470C-880F-FC4FD9D62F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B15231-F476-4AD7-99DB-9DDF62B016A0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459C40-B90B-474F-8232-59237637C970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DB3F1B-759A-42AF-9819-86209CA5A9C1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6E1F88-966C-43B3-A9B9-AFDD78FAB40C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38BBD5-3904-4152-8529-A8746D0A0139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B5F370-AFA5-4A67-89E8-ECFE5DA1580E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8AB86-4446-4210-AF7B-193A0829C091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3C4AE6-51BA-43DA-8EBF-91C5E63C4031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6EE843-FA6A-42DA-86FC-60350E2DAE92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A9E9BD-E663-4A3F-823F-5016AB46C2BD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Pfizer was able to reduce the number of steps, reduce the amount of waste, and complete the new reaction as a one pot synthesis (less solvent, etc).  The use of catalysts is key to the improved e-factor.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A35E2-5529-45C7-9674-C609D24D3897}" type="slidenum">
              <a:rPr lang="en-US" smtClean="0">
                <a:solidFill>
                  <a:srgbClr val="000000"/>
                </a:solidFill>
              </a:rPr>
              <a:pPr/>
              <a:t>11</a:t>
            </a:fld>
            <a:endParaRPr 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With the old method, that means that there would be 68.72 </a:t>
            </a:r>
            <a:r>
              <a:rPr lang="en-US" dirty="0" err="1" smtClean="0"/>
              <a:t>tonnes</a:t>
            </a:r>
            <a:r>
              <a:rPr lang="en-US" dirty="0" smtClean="0"/>
              <a:t> of waste = 69 female walruses of waste.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07B9E5-015D-4561-98E1-814E98FF9408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Pfizer was able to reduce the number of steps, reduce the amount of waste, and complete the new reaction as a one pot synthesis (less solvent, etc).  The use of catalysts is key to the improved e-factor.  The acetic acid is used as a catalyst.</a:t>
            </a:r>
          </a:p>
          <a:p>
            <a:pPr eaLnBrk="1" hangingPunct="1"/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355E2F-08B6-4EB0-B73E-AFFB3406800B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Point out that the current and better method = 13.33 tonnes of waste, 13 female walruses.</a:t>
            </a:r>
          </a:p>
          <a:p>
            <a:pPr eaLnBrk="1" hangingPunct="1"/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4A446D-470D-477C-9B04-9DE9184E0112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 Focus on safety for the worker. Explosions in the lab are bad.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 Use less hazardous reagents and chemicals in the process to make products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 Pay attention to your chemical reaction and collect data while it is happening.  That way, you won’t mess it up.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Which of these 3 principles did we adhere to during our process?  How could we change our process to more closely follow the 12 principles?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D0116C-99EF-4ED8-8026-08E9F831601C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3379788"/>
            <a:ext cx="7543800" cy="2603500"/>
            <a:chOff x="-1" y="3379694"/>
            <a:chExt cx="7543801" cy="2604247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7" name="Snip Single Corner Rectangle 6"/>
              <p:cNvSpPr/>
              <p:nvPr/>
            </p:nvSpPr>
            <p:spPr>
              <a:xfrm flipV="1">
                <a:off x="-1" y="3392398"/>
                <a:ext cx="7543801" cy="2591543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>
                  <a:solidFill>
                    <a:srgbClr val="103154"/>
                  </a:solidFill>
                </a:endParaRPr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-1" y="3379694"/>
                <a:ext cx="7543801" cy="158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ardrop 5"/>
            <p:cNvSpPr/>
            <p:nvPr/>
          </p:nvSpPr>
          <p:spPr>
            <a:xfrm>
              <a:off x="6818313" y="3621063"/>
              <a:ext cx="393700" cy="395400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103154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3424" y="4503737"/>
            <a:ext cx="2057400" cy="365125"/>
          </a:xfrm>
        </p:spPr>
        <p:txBody>
          <a:bodyPr tIns="0" bIns="0" rtlCol="0" anchor="b"/>
          <a:lstStyle>
            <a:lvl1pPr>
              <a:defRPr sz="1400" b="1">
                <a:solidFill>
                  <a:srgbClr val="FFFFFF">
                    <a:lumMod val="50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C427C7CC-5E0F-43E2-928D-6227AB870009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7187" y="4503737"/>
            <a:ext cx="2057400" cy="365125"/>
          </a:xfrm>
        </p:spPr>
        <p:txBody>
          <a:bodyPr tIns="0" bIns="0" rtlCol="0" anchor="t"/>
          <a:lstStyle>
            <a:lvl1pPr algn="l">
              <a:defRPr b="1">
                <a:solidFill>
                  <a:srgbClr val="FFFFFF">
                    <a:lumMod val="7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 flipV="1">
            <a:off x="228600" y="1708150"/>
            <a:ext cx="8686800" cy="490855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5" name="Snip Diagonal Corner Rectangle 4"/>
          <p:cNvSpPr/>
          <p:nvPr/>
        </p:nvSpPr>
        <p:spPr>
          <a:xfrm flipV="1">
            <a:off x="228600" y="228600"/>
            <a:ext cx="8686800" cy="1277938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518EEFD7-18C9-4B22-9447-D00A53B3A18E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F193E479-BFF3-4851-83A8-A8985E3F58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0" y="3379788"/>
            <a:ext cx="7543800" cy="2603500"/>
            <a:chOff x="-1" y="3379694"/>
            <a:chExt cx="7543801" cy="2604247"/>
          </a:xfrm>
        </p:grpSpPr>
        <p:grpSp>
          <p:nvGrpSpPr>
            <p:cNvPr id="6" name="Group 11"/>
            <p:cNvGrpSpPr>
              <a:grpSpLocks/>
            </p:cNvGrpSpPr>
            <p:nvPr/>
          </p:nvGrpSpPr>
          <p:grpSpPr bwMode="auto"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8" name="Snip Single Corner Rectangle 7"/>
              <p:cNvSpPr/>
              <p:nvPr/>
            </p:nvSpPr>
            <p:spPr>
              <a:xfrm flipV="1">
                <a:off x="-1" y="3392398"/>
                <a:ext cx="7543801" cy="2591543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>
                  <a:solidFill>
                    <a:srgbClr val="103154"/>
                  </a:solidFill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-1" y="3379694"/>
                <a:ext cx="7543801" cy="158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Teardrop 6"/>
            <p:cNvSpPr/>
            <p:nvPr/>
          </p:nvSpPr>
          <p:spPr>
            <a:xfrm>
              <a:off x="6818313" y="3621063"/>
              <a:ext cx="393700" cy="395400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103154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3"/>
          </p:nvPr>
        </p:nvSpPr>
        <p:spPr>
          <a:xfrm rot="16200000">
            <a:off x="-733424" y="4503737"/>
            <a:ext cx="2057400" cy="365125"/>
          </a:xfrm>
        </p:spPr>
        <p:txBody>
          <a:bodyPr tIns="0" bIns="0" rtlCol="0" anchor="b"/>
          <a:lstStyle>
            <a:lvl1pPr>
              <a:defRPr sz="1400" b="1">
                <a:solidFill>
                  <a:srgbClr val="FFFFFF">
                    <a:lumMod val="50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4528971D-70AE-4CBE-87F7-4BFBF439F7AA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4"/>
          </p:nvPr>
        </p:nvSpPr>
        <p:spPr>
          <a:xfrm rot="16200000">
            <a:off x="-357187" y="4503737"/>
            <a:ext cx="2057400" cy="365125"/>
          </a:xfrm>
        </p:spPr>
        <p:txBody>
          <a:bodyPr tIns="0" bIns="0" rtlCol="0" anchor="t"/>
          <a:lstStyle>
            <a:lvl1pPr algn="l">
              <a:defRPr b="1">
                <a:solidFill>
                  <a:srgbClr val="FFFFFF">
                    <a:lumMod val="7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 flipH="1">
            <a:off x="1600200" y="2127250"/>
            <a:ext cx="7543800" cy="2603500"/>
            <a:chOff x="-1" y="3379694"/>
            <a:chExt cx="7543801" cy="2604247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7" name="Snip Single Corner Rectangle 6"/>
              <p:cNvSpPr/>
              <p:nvPr/>
            </p:nvSpPr>
            <p:spPr>
              <a:xfrm flipV="1">
                <a:off x="-1" y="3392398"/>
                <a:ext cx="7543801" cy="2591543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4572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>
                  <a:solidFill>
                    <a:srgbClr val="103154"/>
                  </a:solidFill>
                </a:endParaRPr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-1" y="3379694"/>
                <a:ext cx="7543801" cy="1588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eardrop 5"/>
            <p:cNvSpPr/>
            <p:nvPr/>
          </p:nvSpPr>
          <p:spPr>
            <a:xfrm flipH="1">
              <a:off x="228599" y="3621063"/>
              <a:ext cx="393700" cy="395401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103154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>
          <a:xfrm rot="16200000">
            <a:off x="8034338" y="3475037"/>
            <a:ext cx="1828800" cy="365125"/>
          </a:xfrm>
        </p:spPr>
        <p:txBody>
          <a:bodyPr tIns="0" bIns="0" rtlCol="0" anchor="t"/>
          <a:lstStyle>
            <a:lvl1pPr marL="0" algn="l" defTabSz="914400" rtl="0" eaLnBrk="1" latinLnBrk="0" hangingPunct="1">
              <a:defRPr sz="1100" b="1" kern="1200">
                <a:solidFill>
                  <a:srgbClr val="FFFFFF">
                    <a:lumMod val="75000"/>
                  </a:srgb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1"/>
          </p:nvPr>
        </p:nvSpPr>
        <p:spPr>
          <a:xfrm rot="16200000">
            <a:off x="7658101" y="3475037"/>
            <a:ext cx="1828800" cy="365125"/>
          </a:xfrm>
        </p:spPr>
        <p:txBody>
          <a:bodyPr tIns="0" bIns="0" rtlCol="0" anchor="b"/>
          <a:lstStyle>
            <a:lvl1pPr marL="0" algn="l" defTabSz="914400" rtl="0" eaLnBrk="1" latinLnBrk="0" hangingPunct="1">
              <a:defRPr sz="1400" b="1" kern="1200">
                <a:solidFill>
                  <a:srgbClr val="FFFFFF">
                    <a:lumMod val="50000"/>
                  </a:srgb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DC4413A-8FF6-4340-B920-49649631D0FF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/>
        </p:nvSpPr>
        <p:spPr>
          <a:xfrm flipV="1">
            <a:off x="228600" y="1708150"/>
            <a:ext cx="8686800" cy="490855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1277938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E27293ED-B9F2-4D5C-9D43-E3F8D8E35318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55B18792-C26F-40F8-A8D7-08E86D8773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Rectangle 6"/>
          <p:cNvSpPr/>
          <p:nvPr/>
        </p:nvSpPr>
        <p:spPr>
          <a:xfrm flipV="1">
            <a:off x="228600" y="1708150"/>
            <a:ext cx="8686800" cy="490855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1277938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8796FEC2-BFBB-4D3A-AEEB-4376A3D6B6D8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1E7CCB89-15B2-49D3-98EB-8A7F301C8B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2"/>
          <p:cNvSpPr/>
          <p:nvPr/>
        </p:nvSpPr>
        <p:spPr>
          <a:xfrm flipV="1">
            <a:off x="228600" y="1708150"/>
            <a:ext cx="8686800" cy="490855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4" name="Snip Diagonal Corner Rectangle 3"/>
          <p:cNvSpPr/>
          <p:nvPr/>
        </p:nvSpPr>
        <p:spPr>
          <a:xfrm flipV="1">
            <a:off x="228600" y="228600"/>
            <a:ext cx="8686800" cy="1277938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3135724C-C1DC-41A5-961A-78C1F62C3B0F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D2B9970B-9E67-422B-9CEB-1D099214F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 flipV="1">
            <a:off x="228600" y="228600"/>
            <a:ext cx="8686800" cy="6388100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7D5426A6-58D8-4DCA-BB21-B5FA09127650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620B0D3E-BAB7-4FD7-9A31-871FDD6377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228600" y="228600"/>
            <a:ext cx="4251325" cy="6388100"/>
            <a:chOff x="228600" y="228600"/>
            <a:chExt cx="4251960" cy="6387352"/>
          </a:xfrm>
        </p:grpSpPr>
        <p:sp>
          <p:nvSpPr>
            <p:cNvPr id="6" name="Snip Diagonal Corner Rectangle 5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103154"/>
                </a:solidFill>
              </a:endParaRPr>
            </a:p>
          </p:txBody>
        </p:sp>
        <p:sp>
          <p:nvSpPr>
            <p:cNvPr id="7" name="Teardrop 6"/>
            <p:cNvSpPr>
              <a:spLocks noChangeAspect="1"/>
            </p:cNvSpPr>
            <p:nvPr/>
          </p:nvSpPr>
          <p:spPr>
            <a:xfrm>
              <a:off x="3886746" y="431776"/>
              <a:ext cx="354066" cy="355558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103154"/>
                </a:solidFill>
              </a:endParaRPr>
            </a:p>
          </p:txBody>
        </p:sp>
      </p:grpSp>
      <p:sp>
        <p:nvSpPr>
          <p:cNvPr id="8" name="Snip Diagonal Corner Rectangle 7"/>
          <p:cNvSpPr/>
          <p:nvPr/>
        </p:nvSpPr>
        <p:spPr>
          <a:xfrm flipV="1">
            <a:off x="4648200" y="228600"/>
            <a:ext cx="4251325" cy="6388100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613"/>
            <a:ext cx="1295400" cy="365125"/>
          </a:xfrm>
        </p:spPr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5458EAB7-B6E2-496A-ACFD-37FC68ADFC3B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613"/>
            <a:ext cx="2339975" cy="365125"/>
          </a:xfrm>
        </p:spPr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613"/>
            <a:ext cx="444500" cy="365125"/>
          </a:xfrm>
        </p:spPr>
        <p:txBody>
          <a:bodyPr rtlCol="0"/>
          <a:lstStyle>
            <a:lvl1pPr algn="l"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B015F26D-6414-40CE-88AF-FA9263F26F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228600" y="228600"/>
            <a:ext cx="4251325" cy="6388100"/>
            <a:chOff x="228600" y="228600"/>
            <a:chExt cx="4251960" cy="6387352"/>
          </a:xfrm>
        </p:grpSpPr>
        <p:sp>
          <p:nvSpPr>
            <p:cNvPr id="6" name="Snip Diagonal Corner Rectangle 5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103154"/>
                </a:solidFill>
              </a:endParaRPr>
            </a:p>
          </p:txBody>
        </p:sp>
        <p:sp>
          <p:nvSpPr>
            <p:cNvPr id="7" name="Teardrop 6"/>
            <p:cNvSpPr>
              <a:spLocks noChangeAspect="1"/>
            </p:cNvSpPr>
            <p:nvPr/>
          </p:nvSpPr>
          <p:spPr>
            <a:xfrm>
              <a:off x="3886746" y="431776"/>
              <a:ext cx="354066" cy="355558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>
                <a:solidFill>
                  <a:srgbClr val="103154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758825" y="6300788"/>
            <a:ext cx="1298575" cy="365125"/>
          </a:xfrm>
        </p:spPr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ED107BF7-77A8-4195-8BBA-31C85569D8A1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788"/>
            <a:ext cx="2341563" cy="365125"/>
          </a:xfrm>
        </p:spPr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625" y="6300788"/>
            <a:ext cx="447675" cy="365125"/>
          </a:xfrm>
        </p:spPr>
        <p:txBody>
          <a:bodyPr rtlCol="0"/>
          <a:lstStyle>
            <a:lvl1pPr algn="l"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BA1F1EB4-CC89-4802-9DA6-0D042F944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/>
        </p:nvSpPr>
        <p:spPr>
          <a:xfrm flipV="1">
            <a:off x="228600" y="4648200"/>
            <a:ext cx="8686800" cy="1963738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rtlCol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noProof="0"/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3E794122-BE8A-48A8-A19E-60F6BA0473CB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5E50FDA8-03C2-482C-A535-72D524733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9B7AAB0E-E2B0-4827-B9AB-5CF78D88C288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3D7E9037-4DE0-4AC7-9D96-9A18DA9631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 flipV="1">
            <a:off x="228600" y="1708150"/>
            <a:ext cx="8686800" cy="4908550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5" name="Snip Diagonal Corner Rectangle 4"/>
          <p:cNvSpPr/>
          <p:nvPr/>
        </p:nvSpPr>
        <p:spPr>
          <a:xfrm flipV="1">
            <a:off x="228600" y="228600"/>
            <a:ext cx="8686800" cy="1277938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E83EB383-C0B4-43A3-AA85-0E9C68BEC2DA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0A761975-F3C5-46AD-BC19-97D9CE1182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 flipV="1">
            <a:off x="228600" y="228600"/>
            <a:ext cx="8686800" cy="6388100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rgbClr val="103154"/>
              </a:solidFill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5830333D-635C-4CBB-B0E7-01D29EAB8500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>
                    <a:lumMod val="65000"/>
                  </a:srgbClr>
                </a:solidFill>
                <a:latin typeface="Arial" charset="0"/>
              </a:defRPr>
            </a:lvl1pPr>
          </a:lstStyle>
          <a:p>
            <a:pPr>
              <a:defRPr/>
            </a:pPr>
            <a:fld id="{9685702A-DF98-4453-8484-4C13C2C19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779463" y="295275"/>
            <a:ext cx="758348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79463" y="1949450"/>
            <a:ext cx="7583487" cy="400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63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100" b="1">
                <a:solidFill>
                  <a:srgbClr val="A6A6A6"/>
                </a:solidFill>
                <a:latin typeface="Corbel" pitchFamily="34" charset="0"/>
              </a:defRPr>
            </a:lvl1pPr>
          </a:lstStyle>
          <a:p>
            <a:pPr>
              <a:defRPr/>
            </a:pPr>
            <a:fld id="{ACDF66CD-696F-45FD-B1C1-48729A4972D3}" type="datetimeFigureOut">
              <a:rPr lang="en-US"/>
              <a:pPr>
                <a:defRPr/>
              </a:pPr>
              <a:t>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100" b="1">
                <a:solidFill>
                  <a:srgbClr val="A6A6A6"/>
                </a:solidFill>
                <a:latin typeface="Corbe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100" b="1">
                <a:solidFill>
                  <a:srgbClr val="A6A6A6"/>
                </a:solidFill>
                <a:latin typeface="Corbel" pitchFamily="34" charset="0"/>
              </a:defRPr>
            </a:lvl1pPr>
          </a:lstStyle>
          <a:p>
            <a:pPr>
              <a:defRPr/>
            </a:pPr>
            <a:fld id="{78D4FC8C-8CA4-4DDB-ADF3-26BBD1E028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kern="1200">
          <a:solidFill>
            <a:srgbClr val="17457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rgbClr val="174576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rgbClr val="174576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rgbClr val="174576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rgbClr val="174576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rgbClr val="174576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rgbClr val="174576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rgbClr val="174576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rgbClr val="174576"/>
          </a:solidFill>
          <a:latin typeface="Corbel" pitchFamily="34" charset="0"/>
        </a:defRPr>
      </a:lvl9pPr>
    </p:titleStyle>
    <p:bodyStyle>
      <a:lvl1pPr marL="342900" indent="-342900" algn="l" rtl="0" eaLnBrk="0" fontAlgn="base" hangingPunct="0">
        <a:spcBef>
          <a:spcPts val="2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rgbClr val="174576"/>
          </a:solidFill>
          <a:latin typeface="+mn-lt"/>
          <a:ea typeface="+mn-ea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rgbClr val="174576"/>
          </a:solidFill>
          <a:latin typeface="+mn-lt"/>
          <a:ea typeface="+mn-ea"/>
          <a:cs typeface="+mn-cs"/>
        </a:defRPr>
      </a:lvl2pPr>
      <a:lvl3pPr marL="10350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"/>
        <a:defRPr kern="1200">
          <a:solidFill>
            <a:srgbClr val="174576"/>
          </a:solidFill>
          <a:latin typeface="+mn-lt"/>
          <a:ea typeface="+mn-ea"/>
          <a:cs typeface="+mn-cs"/>
        </a:defRPr>
      </a:lvl3pPr>
      <a:lvl4pPr marL="1371600" indent="-3365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"/>
        <a:defRPr kern="1200">
          <a:solidFill>
            <a:srgbClr val="174576"/>
          </a:solidFill>
          <a:latin typeface="+mn-lt"/>
          <a:ea typeface="+mn-ea"/>
          <a:cs typeface="+mn-cs"/>
        </a:defRPr>
      </a:lvl4pPr>
      <a:lvl5pPr marL="1720850" indent="-3492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"/>
        <a:defRPr kern="1200">
          <a:solidFill>
            <a:srgbClr val="17457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hackettstownbid.com/news/2012/9/mars-chocolate-north-america-brings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s://www.flickr.com/photos/vernhart/1511413221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hackettstownbid.com/news/2012/9/mars-chocolate-north-america-brings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s://www.flickr.com/photos/vernhart/1511413221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hackettstownbid.com/news/2012/9/mars-chocolate-north-america-bring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8.gif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7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457200" y="3505200"/>
            <a:ext cx="4419600" cy="10668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72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Rounded MT Bold" pitchFamily="34" charset="0"/>
              </a:rPr>
              <a:t>E-Factor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724400"/>
            <a:ext cx="6096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Environmental Impact Factor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429000"/>
            <a:ext cx="7720013" cy="2062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FFFFFF"/>
                </a:solidFill>
                <a:latin typeface="Corbel"/>
                <a:cs typeface="+mn-cs"/>
              </a:rPr>
              <a:t> 	In the late 1980s Roger Sheldon 	introduced E-factor to evaluate the 	environmental impact of manufacturing 	processes.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450" y="111125"/>
            <a:ext cx="2490788" cy="10144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rgbClr val="FFFFFF"/>
                </a:solidFill>
                <a:latin typeface="Corbel"/>
                <a:cs typeface="+mn-cs"/>
              </a:rPr>
              <a:t>History</a:t>
            </a:r>
          </a:p>
        </p:txBody>
      </p:sp>
      <p:pic>
        <p:nvPicPr>
          <p:cNvPr id="17414" name="Picture 6" descr="File:Professor Roger Arthur Sheldon F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304800"/>
            <a:ext cx="2032000" cy="304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781800" y="3352800"/>
            <a:ext cx="23622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The Royal Society [CC BY-SA 3.0 (http://creativecommons.org/licenses/by-sa/3.0) or CC BY-SA 4.0 (http://creativecommons.org/licenses/by-sa/4.0)], via Wikimedia Commons</a:t>
            </a:r>
            <a:endParaRPr lang="en-US" sz="1050" dirty="0"/>
          </a:p>
        </p:txBody>
      </p:sp>
    </p:spTree>
  </p:cSld>
  <p:clrMapOvr>
    <a:masterClrMapping/>
  </p:clrMapOvr>
  <p:transition advTm="725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311881" y="1374331"/>
            <a:ext cx="1968474" cy="4055842"/>
          </a:xfrm>
          <a:prstGeom prst="roundRect">
            <a:avLst/>
          </a:prstGeom>
          <a:solidFill>
            <a:schemeClr val="bg2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03154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28509" y="2300826"/>
            <a:ext cx="531308" cy="5312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103154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73635" y="3583664"/>
            <a:ext cx="518349" cy="47944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103154"/>
              </a:solidFill>
            </a:endParaRPr>
          </a:p>
        </p:txBody>
      </p:sp>
      <p:sp>
        <p:nvSpPr>
          <p:cNvPr id="4" name="Right Triangle 3"/>
          <p:cNvSpPr/>
          <p:nvPr/>
        </p:nvSpPr>
        <p:spPr>
          <a:xfrm>
            <a:off x="1478166" y="2481449"/>
            <a:ext cx="609060" cy="660856"/>
          </a:xfrm>
          <a:prstGeom prst="rtTriangl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103154"/>
              </a:solidFill>
            </a:endParaRPr>
          </a:p>
        </p:txBody>
      </p:sp>
      <p:sp>
        <p:nvSpPr>
          <p:cNvPr id="5" name="Chord 4"/>
          <p:cNvSpPr/>
          <p:nvPr/>
        </p:nvSpPr>
        <p:spPr>
          <a:xfrm>
            <a:off x="525700" y="4063108"/>
            <a:ext cx="647936" cy="609024"/>
          </a:xfrm>
          <a:prstGeom prst="chor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103154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03559" y="493190"/>
            <a:ext cx="2760209" cy="1678056"/>
          </a:xfrm>
          <a:prstGeom prst="rect">
            <a:avLst/>
          </a:prstGeom>
          <a:solidFill>
            <a:srgbClr val="1BE40A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103154"/>
                </a:solidFill>
              </a:rPr>
              <a:t>Product</a:t>
            </a:r>
          </a:p>
        </p:txBody>
      </p:sp>
      <p:sp>
        <p:nvSpPr>
          <p:cNvPr id="23" name="Explosion 1 22"/>
          <p:cNvSpPr/>
          <p:nvPr/>
        </p:nvSpPr>
        <p:spPr>
          <a:xfrm>
            <a:off x="6103559" y="4672132"/>
            <a:ext cx="3040441" cy="2092711"/>
          </a:xfrm>
          <a:prstGeom prst="irregularSeal1">
            <a:avLst/>
          </a:prstGeom>
          <a:solidFill>
            <a:srgbClr val="FF0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00" b="1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WASTE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2591745" y="2481449"/>
            <a:ext cx="2267777" cy="1665098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0000"/>
                </a:solidFill>
              </a:rPr>
              <a:t>PROCESS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652963" y="1685925"/>
            <a:ext cx="1230312" cy="614363"/>
          </a:xfrm>
          <a:prstGeom prst="straightConnector1">
            <a:avLst/>
          </a:prstGeom>
          <a:ln w="127000">
            <a:solidFill>
              <a:srgbClr val="1BE40A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859338" y="4367213"/>
            <a:ext cx="1023937" cy="815975"/>
          </a:xfrm>
          <a:prstGeom prst="straightConnector1">
            <a:avLst/>
          </a:prstGeom>
          <a:ln w="1270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1150" y="1525588"/>
            <a:ext cx="1968500" cy="446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>
                <a:solidFill>
                  <a:srgbClr val="000000"/>
                </a:solidFill>
                <a:latin typeface="Corbel"/>
                <a:cs typeface="+mn-cs"/>
              </a:rPr>
              <a:t>MATERIALS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875" y="0"/>
            <a:ext cx="5961063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FFFFFF"/>
                </a:solidFill>
                <a:latin typeface="Corbel"/>
                <a:cs typeface="+mn-cs"/>
              </a:rPr>
              <a:t>A basic process…</a:t>
            </a:r>
          </a:p>
        </p:txBody>
      </p:sp>
    </p:spTree>
  </p:cSld>
  <p:clrMapOvr>
    <a:masterClrMapping/>
  </p:clrMapOvr>
  <p:transition advTm="10199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"/>
          <p:cNvSpPr txBox="1">
            <a:spLocks noChangeArrowheads="1"/>
          </p:cNvSpPr>
          <p:nvPr/>
        </p:nvSpPr>
        <p:spPr bwMode="auto">
          <a:xfrm>
            <a:off x="1169988" y="2782888"/>
            <a:ext cx="7053262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Waste (kg)</a:t>
            </a:r>
          </a:p>
          <a:p>
            <a:r>
              <a:rPr lang="en-US" sz="4000">
                <a:solidFill>
                  <a:schemeClr val="bg1"/>
                </a:solidFill>
              </a:rPr>
              <a:t>    E</a:t>
            </a:r>
            <a:r>
              <a:rPr lang="en-US" sz="1600">
                <a:solidFill>
                  <a:schemeClr val="bg1"/>
                </a:solidFill>
              </a:rPr>
              <a:t>factor</a:t>
            </a:r>
            <a:r>
              <a:rPr lang="en-US" sz="4000">
                <a:solidFill>
                  <a:schemeClr val="bg1"/>
                </a:solidFill>
              </a:rPr>
              <a:t> =    ------------------</a:t>
            </a:r>
          </a:p>
          <a:p>
            <a:pPr algn="ctr"/>
            <a:r>
              <a:rPr lang="en-US" sz="4000">
                <a:solidFill>
                  <a:schemeClr val="bg1"/>
                </a:solidFill>
              </a:rPr>
              <a:t>Product (kg)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88550"/>
            <a:ext cx="914400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rgbClr val="FFFFFF"/>
                </a:solidFill>
              </a:rPr>
              <a:t>E-factor    </a:t>
            </a:r>
            <a:r>
              <a:rPr lang="en-US" dirty="0">
                <a:solidFill>
                  <a:srgbClr val="FFFFFF"/>
                </a:solidFill>
              </a:rPr>
              <a:t>measures the amount of waste produced in a certain process.</a:t>
            </a:r>
          </a:p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  <a:p>
            <a:pPr lvl="6">
              <a:lnSpc>
                <a:spcPct val="150000"/>
              </a:lnSpc>
              <a:buFont typeface="Arial"/>
              <a:buChar char="•"/>
              <a:defRPr/>
            </a:pPr>
            <a:r>
              <a:rPr lang="en-US" dirty="0">
                <a:solidFill>
                  <a:srgbClr val="FFFFFF"/>
                </a:solidFill>
              </a:rPr>
              <a:t>  E-factor is calculated by dividing the mass of      </a:t>
            </a:r>
            <a:r>
              <a:rPr lang="en-US" sz="2400" dirty="0">
                <a:solidFill>
                  <a:srgbClr val="FFFFFF"/>
                </a:solidFill>
              </a:rPr>
              <a:t>waste (kg)    </a:t>
            </a:r>
            <a:r>
              <a:rPr lang="en-US" dirty="0">
                <a:solidFill>
                  <a:srgbClr val="FFFFFF"/>
                </a:solidFill>
              </a:rPr>
              <a:t>by the mass of    </a:t>
            </a:r>
            <a:r>
              <a:rPr lang="en-US" sz="2400" dirty="0">
                <a:solidFill>
                  <a:srgbClr val="FFFFFF"/>
                </a:solidFill>
              </a:rPr>
              <a:t>product (kg)</a:t>
            </a:r>
          </a:p>
        </p:txBody>
      </p:sp>
      <p:cxnSp>
        <p:nvCxnSpPr>
          <p:cNvPr id="5" name="Curved Connector 4"/>
          <p:cNvCxnSpPr/>
          <p:nvPr/>
        </p:nvCxnSpPr>
        <p:spPr>
          <a:xfrm rot="16200000" flipH="1">
            <a:off x="641350" y="2036763"/>
            <a:ext cx="1785937" cy="427038"/>
          </a:xfrm>
          <a:prstGeom prst="curvedConnector3">
            <a:avLst>
              <a:gd name="adj1" fmla="val 50000"/>
            </a:avLst>
          </a:prstGeom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81000" y="584776"/>
            <a:ext cx="1941935" cy="584776"/>
          </a:xfrm>
          <a:prstGeom prst="rect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848600" y="1384086"/>
            <a:ext cx="1004353" cy="697905"/>
          </a:xfrm>
          <a:prstGeom prst="rect">
            <a:avLst/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257800" y="2057400"/>
            <a:ext cx="1812088" cy="532396"/>
          </a:xfrm>
          <a:prstGeom prst="rect">
            <a:avLst/>
          </a:prstGeom>
          <a:noFill/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2951163" y="2527300"/>
            <a:ext cx="1198562" cy="1860550"/>
          </a:xfrm>
          <a:custGeom>
            <a:avLst/>
            <a:gdLst>
              <a:gd name="connsiteX0" fmla="*/ 1198664 w 1198664"/>
              <a:gd name="connsiteY0" fmla="*/ 0 h 1861075"/>
              <a:gd name="connsiteX1" fmla="*/ 192792 w 1198664"/>
              <a:gd name="connsiteY1" fmla="*/ 352095 h 1861075"/>
              <a:gd name="connsiteX2" fmla="*/ 41912 w 1198664"/>
              <a:gd name="connsiteY2" fmla="*/ 1584429 h 1861075"/>
              <a:gd name="connsiteX3" fmla="*/ 255659 w 1198664"/>
              <a:gd name="connsiteY3" fmla="*/ 1861075 h 1861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98664" h="1861075">
                <a:moveTo>
                  <a:pt x="1198664" y="0"/>
                </a:moveTo>
                <a:cubicBezTo>
                  <a:pt x="792124" y="44012"/>
                  <a:pt x="385584" y="88024"/>
                  <a:pt x="192792" y="352095"/>
                </a:cubicBezTo>
                <a:cubicBezTo>
                  <a:pt x="0" y="616166"/>
                  <a:pt x="31434" y="1332932"/>
                  <a:pt x="41912" y="1584429"/>
                </a:cubicBezTo>
                <a:cubicBezTo>
                  <a:pt x="52390" y="1835926"/>
                  <a:pt x="255659" y="1861075"/>
                  <a:pt x="255659" y="1861075"/>
                </a:cubicBezTo>
              </a:path>
            </a:pathLst>
          </a:custGeom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4" name="Straight Arrow Connector 23"/>
          <p:cNvCxnSpPr>
            <a:stCxn id="22" idx="3"/>
          </p:cNvCxnSpPr>
          <p:nvPr/>
        </p:nvCxnSpPr>
        <p:spPr>
          <a:xfrm>
            <a:off x="3206750" y="4387850"/>
            <a:ext cx="163513" cy="1588"/>
          </a:xfrm>
          <a:prstGeom prst="straightConnector1">
            <a:avLst/>
          </a:prstGeom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6211888" y="2401888"/>
            <a:ext cx="1547812" cy="930275"/>
          </a:xfrm>
          <a:custGeom>
            <a:avLst/>
            <a:gdLst>
              <a:gd name="connsiteX0" fmla="*/ 1496234 w 1548624"/>
              <a:gd name="connsiteY0" fmla="*/ 0 h 930538"/>
              <a:gd name="connsiteX1" fmla="*/ 1420794 w 1548624"/>
              <a:gd name="connsiteY1" fmla="*/ 490419 h 930538"/>
              <a:gd name="connsiteX2" fmla="*/ 729257 w 1548624"/>
              <a:gd name="connsiteY2" fmla="*/ 855089 h 930538"/>
              <a:gd name="connsiteX3" fmla="*/ 0 w 1548624"/>
              <a:gd name="connsiteY3" fmla="*/ 930538 h 93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8624" h="930538">
                <a:moveTo>
                  <a:pt x="1496234" y="0"/>
                </a:moveTo>
                <a:cubicBezTo>
                  <a:pt x="1522429" y="173952"/>
                  <a:pt x="1548624" y="347904"/>
                  <a:pt x="1420794" y="490419"/>
                </a:cubicBezTo>
                <a:cubicBezTo>
                  <a:pt x="1292964" y="632934"/>
                  <a:pt x="966056" y="781736"/>
                  <a:pt x="729257" y="855089"/>
                </a:cubicBezTo>
                <a:cubicBezTo>
                  <a:pt x="492458" y="928442"/>
                  <a:pt x="117352" y="917963"/>
                  <a:pt x="0" y="930538"/>
                </a:cubicBezTo>
              </a:path>
            </a:pathLst>
          </a:custGeom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7" name="Straight Arrow Connector 26"/>
          <p:cNvCxnSpPr>
            <a:stCxn id="25" idx="3"/>
          </p:cNvCxnSpPr>
          <p:nvPr/>
        </p:nvCxnSpPr>
        <p:spPr>
          <a:xfrm flipH="1">
            <a:off x="5959475" y="3332163"/>
            <a:ext cx="252413" cy="1587"/>
          </a:xfrm>
          <a:prstGeom prst="straightConnector1">
            <a:avLst/>
          </a:prstGeom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295400" y="5029200"/>
            <a:ext cx="6439676" cy="1447800"/>
          </a:xfrm>
          <a:prstGeom prst="rect">
            <a:avLst/>
          </a:prstGeom>
          <a:solidFill>
            <a:srgbClr val="1BE40A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1320204" y="5281430"/>
            <a:ext cx="6439676" cy="923330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en-US" sz="5400" dirty="0">
                <a:ln>
                  <a:solidFill>
                    <a:srgbClr val="FFFFFF"/>
                  </a:solidFill>
                </a:ln>
                <a:solidFill>
                  <a:schemeClr val="bg1"/>
                </a:solidFill>
              </a:rPr>
              <a:t>THE GOAL IS ZERO </a:t>
            </a:r>
            <a:r>
              <a:rPr lang="en-US" sz="5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93506" y="65330"/>
            <a:ext cx="5729494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u="sng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Calculations…</a:t>
            </a:r>
            <a:endParaRPr lang="en-US" sz="3200" b="1" u="sng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13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311881" y="1374331"/>
            <a:ext cx="1968474" cy="4055842"/>
          </a:xfrm>
          <a:prstGeom prst="roundRect">
            <a:avLst/>
          </a:prstGeom>
          <a:solidFill>
            <a:schemeClr val="bg2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103154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103559" y="1065144"/>
            <a:ext cx="2760209" cy="1678056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103154"/>
                </a:solidFill>
              </a:rPr>
              <a:t>Product</a:t>
            </a:r>
          </a:p>
        </p:txBody>
      </p:sp>
      <p:sp>
        <p:nvSpPr>
          <p:cNvPr id="23" name="Explosion 1 22"/>
          <p:cNvSpPr/>
          <p:nvPr/>
        </p:nvSpPr>
        <p:spPr>
          <a:xfrm>
            <a:off x="6103559" y="4343400"/>
            <a:ext cx="3040441" cy="2092711"/>
          </a:xfrm>
          <a:prstGeom prst="irregularSeal1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00" b="1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WASTE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2591745" y="2481448"/>
            <a:ext cx="2267777" cy="1938151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0000"/>
                </a:solidFill>
              </a:rPr>
              <a:t>PROCESS = separation of </a:t>
            </a:r>
            <a:r>
              <a:rPr lang="en-US" sz="2000" b="1" dirty="0">
                <a:solidFill>
                  <a:srgbClr val="000000"/>
                </a:solidFill>
              </a:rPr>
              <a:t>final product</a:t>
            </a:r>
            <a:endParaRPr lang="en-US" sz="2000" b="1" dirty="0">
              <a:solidFill>
                <a:srgbClr val="0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652963" y="1685925"/>
            <a:ext cx="1230312" cy="614363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876800" y="4038600"/>
            <a:ext cx="1023938" cy="815975"/>
          </a:xfrm>
          <a:prstGeom prst="straightConnector1">
            <a:avLst/>
          </a:prstGeom>
          <a:ln w="1270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11150" y="1525588"/>
            <a:ext cx="1968500" cy="150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>
                <a:solidFill>
                  <a:srgbClr val="000000"/>
                </a:solidFill>
                <a:latin typeface="Corbel"/>
                <a:cs typeface="+mn-cs"/>
              </a:rPr>
              <a:t>MATERIALS</a:t>
            </a: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300" b="1" dirty="0">
              <a:solidFill>
                <a:srgbClr val="000000"/>
              </a:solidFill>
              <a:latin typeface="Corbel"/>
              <a:cs typeface="+mn-cs"/>
            </a:endParaRP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300" b="1" dirty="0">
              <a:solidFill>
                <a:srgbClr val="000000"/>
              </a:solidFill>
              <a:latin typeface="Corbel"/>
              <a:cs typeface="+mn-cs"/>
            </a:endParaRPr>
          </a:p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300" b="1" dirty="0">
                <a:solidFill>
                  <a:srgbClr val="000000"/>
                </a:solidFill>
                <a:latin typeface="Corbel"/>
                <a:cs typeface="+mn-cs"/>
              </a:rPr>
              <a:t>M&amp;Ms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2875" y="0"/>
            <a:ext cx="7248525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rgbClr val="FFFFFF"/>
                </a:solidFill>
                <a:latin typeface="Corbel"/>
                <a:cs typeface="+mn-cs"/>
              </a:rPr>
              <a:t>Your </a:t>
            </a:r>
            <a:r>
              <a:rPr lang="en-US" sz="6000" b="1" dirty="0">
                <a:solidFill>
                  <a:srgbClr val="FFFFFF"/>
                </a:solidFill>
                <a:latin typeface="Corbel"/>
                <a:cs typeface="+mn-cs"/>
              </a:rPr>
              <a:t>basic process…</a:t>
            </a:r>
          </a:p>
        </p:txBody>
      </p:sp>
      <p:pic>
        <p:nvPicPr>
          <p:cNvPr id="20500" name="Picture 20" descr="http://www.ebitome.com/wp-content/uploads/2014/06/mandm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200400"/>
            <a:ext cx="1676400" cy="1406605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04800" y="4800600"/>
            <a:ext cx="1905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hlinkClick r:id="rId4"/>
              </a:rPr>
              <a:t>Forever M&amp;Ms</a:t>
            </a:r>
            <a:r>
              <a:rPr lang="en-US" sz="1050" dirty="0"/>
              <a:t> by Vern Hart is licensed under Creative Commons BY-NC-SA</a:t>
            </a:r>
          </a:p>
        </p:txBody>
      </p:sp>
      <p:pic>
        <p:nvPicPr>
          <p:cNvPr id="15" name="Picture 21" descr="File:M&amp;M spokescandies.jpeg"/>
          <p:cNvPicPr>
            <a:picLocks noChangeAspect="1" noChangeArrowheads="1"/>
          </p:cNvPicPr>
          <p:nvPr/>
        </p:nvPicPr>
        <p:blipFill>
          <a:blip r:embed="rId5" cstate="print"/>
          <a:srcRect l="16117" r="64835"/>
          <a:stretch>
            <a:fillRect/>
          </a:stretch>
        </p:blipFill>
        <p:spPr bwMode="auto">
          <a:xfrm>
            <a:off x="7315200" y="2438400"/>
            <a:ext cx="990600" cy="1762126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791200" y="28956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6"/>
              </a:rPr>
              <a:t>http://www.hackettstownbid.com/news/2012/9/mars-chocolate-north-america-brings</a:t>
            </a:r>
            <a:endParaRPr lang="en-US" sz="1000" dirty="0"/>
          </a:p>
        </p:txBody>
      </p:sp>
      <p:pic>
        <p:nvPicPr>
          <p:cNvPr id="17" name="Picture 23" descr="File:M&amp;M spokescandies.jpeg"/>
          <p:cNvPicPr>
            <a:picLocks noChangeAspect="1" noChangeArrowheads="1"/>
          </p:cNvPicPr>
          <p:nvPr/>
        </p:nvPicPr>
        <p:blipFill>
          <a:blip r:embed="rId5" cstate="print"/>
          <a:srcRect l="35165"/>
          <a:stretch>
            <a:fillRect/>
          </a:stretch>
        </p:blipFill>
        <p:spPr bwMode="auto">
          <a:xfrm>
            <a:off x="6705600" y="5638800"/>
            <a:ext cx="1828800" cy="95573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105400" y="57912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6"/>
              </a:rPr>
              <a:t>http://www.hackettstownbid.com/news/2012/9/mars-chocolate-north-america-brings</a:t>
            </a:r>
            <a:endParaRPr lang="en-US" sz="1000" dirty="0"/>
          </a:p>
        </p:txBody>
      </p:sp>
    </p:spTree>
  </p:cSld>
  <p:clrMapOvr>
    <a:masterClrMapping/>
  </p:clrMapOvr>
  <p:transition advTm="10199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6103559" y="1065144"/>
            <a:ext cx="2760209" cy="1678056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103154"/>
                </a:solidFill>
              </a:rPr>
              <a:t>Product</a:t>
            </a:r>
          </a:p>
        </p:txBody>
      </p:sp>
      <p:sp>
        <p:nvSpPr>
          <p:cNvPr id="23" name="Explosion 1 22"/>
          <p:cNvSpPr/>
          <p:nvPr/>
        </p:nvSpPr>
        <p:spPr>
          <a:xfrm>
            <a:off x="6103559" y="4343400"/>
            <a:ext cx="3040441" cy="2092711"/>
          </a:xfrm>
          <a:prstGeom prst="irregularSeal1">
            <a:avLst/>
          </a:prstGeom>
          <a:gradFill>
            <a:gsLst>
              <a:gs pos="0">
                <a:srgbClr val="A603AB"/>
              </a:gs>
              <a:gs pos="21001">
                <a:srgbClr val="0819FB"/>
              </a:gs>
              <a:gs pos="35001">
                <a:srgbClr val="1A8D48"/>
              </a:gs>
              <a:gs pos="52000">
                <a:srgbClr val="FFFF00"/>
              </a:gs>
              <a:gs pos="73000">
                <a:srgbClr val="EE3F17"/>
              </a:gs>
              <a:gs pos="88000">
                <a:srgbClr val="E81766"/>
              </a:gs>
              <a:gs pos="100000">
                <a:srgbClr val="A603AB"/>
              </a:gs>
            </a:gsLst>
            <a:lin ang="5400000" scaled="0"/>
          </a:gra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300" b="1" dirty="0">
                <a:ln>
                  <a:solidFill>
                    <a:srgbClr val="000000"/>
                  </a:solidFill>
                </a:ln>
                <a:solidFill>
                  <a:srgbClr val="000000"/>
                </a:solidFill>
              </a:rPr>
              <a:t>WASTE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2591745" y="2481448"/>
            <a:ext cx="2267777" cy="1938151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381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000000"/>
                </a:solidFill>
              </a:rPr>
              <a:t>PROCESS = separation of </a:t>
            </a:r>
            <a:r>
              <a:rPr lang="en-US" sz="2000" b="1" dirty="0">
                <a:solidFill>
                  <a:srgbClr val="000000"/>
                </a:solidFill>
              </a:rPr>
              <a:t>final product</a:t>
            </a:r>
            <a:endParaRPr lang="en-US" sz="2000" b="1" dirty="0">
              <a:solidFill>
                <a:srgbClr val="0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652963" y="1685925"/>
            <a:ext cx="1230312" cy="614363"/>
          </a:xfrm>
          <a:prstGeom prst="straightConnector1">
            <a:avLst/>
          </a:prstGeom>
          <a:ln w="1270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876800" y="4038600"/>
            <a:ext cx="1023938" cy="815975"/>
          </a:xfrm>
          <a:prstGeom prst="straightConnector1">
            <a:avLst/>
          </a:prstGeom>
          <a:ln w="127000" cmpd="sng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515" name="Group 14"/>
          <p:cNvGrpSpPr>
            <a:grpSpLocks/>
          </p:cNvGrpSpPr>
          <p:nvPr/>
        </p:nvGrpSpPr>
        <p:grpSpPr bwMode="auto">
          <a:xfrm>
            <a:off x="311150" y="2209800"/>
            <a:ext cx="1968500" cy="4056063"/>
            <a:chOff x="311150" y="1374331"/>
            <a:chExt cx="1969205" cy="4055842"/>
          </a:xfrm>
        </p:grpSpPr>
        <p:sp>
          <p:nvSpPr>
            <p:cNvPr id="35" name="Rounded Rectangle 34"/>
            <p:cNvSpPr/>
            <p:nvPr/>
          </p:nvSpPr>
          <p:spPr>
            <a:xfrm>
              <a:off x="311881" y="1374331"/>
              <a:ext cx="1968474" cy="4055842"/>
            </a:xfrm>
            <a:prstGeom prst="roundRect">
              <a:avLst/>
            </a:prstGeom>
            <a:solidFill>
              <a:schemeClr val="bg2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rgbClr val="103154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1150" y="1525136"/>
              <a:ext cx="1969205" cy="15080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Corbel"/>
                  <a:cs typeface="+mn-cs"/>
                </a:rPr>
                <a:t>MATERIALS</a:t>
              </a:r>
            </a:p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300" b="1" dirty="0">
                <a:solidFill>
                  <a:srgbClr val="000000"/>
                </a:solidFill>
                <a:latin typeface="Corbel"/>
                <a:cs typeface="+mn-cs"/>
              </a:endParaRPr>
            </a:p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300" b="1" dirty="0">
                <a:solidFill>
                  <a:srgbClr val="000000"/>
                </a:solidFill>
                <a:latin typeface="Corbel"/>
                <a:cs typeface="+mn-cs"/>
              </a:endParaRPr>
            </a:p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300" b="1" dirty="0">
                  <a:solidFill>
                    <a:srgbClr val="000000"/>
                  </a:solidFill>
                  <a:latin typeface="Corbel"/>
                  <a:cs typeface="+mn-cs"/>
                </a:rPr>
                <a:t>M&amp;Ms</a:t>
              </a:r>
            </a:p>
          </p:txBody>
        </p:sp>
      </p:grpSp>
      <p:sp>
        <p:nvSpPr>
          <p:cNvPr id="21518" name="TextBox 12"/>
          <p:cNvSpPr txBox="1">
            <a:spLocks noChangeArrowheads="1"/>
          </p:cNvSpPr>
          <p:nvPr/>
        </p:nvSpPr>
        <p:spPr bwMode="auto">
          <a:xfrm>
            <a:off x="304800" y="152400"/>
            <a:ext cx="762952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457200"/>
            <a:r>
              <a:rPr lang="en-US" sz="6000" b="1">
                <a:solidFill>
                  <a:srgbClr val="FFFFFF"/>
                </a:solidFill>
                <a:latin typeface="Corbel" pitchFamily="34" charset="0"/>
              </a:rPr>
              <a:t>How can you reduce your e-factor?</a:t>
            </a:r>
          </a:p>
        </p:txBody>
      </p:sp>
      <p:pic>
        <p:nvPicPr>
          <p:cNvPr id="14" name="Picture 20" descr="http://www.ebitome.com/wp-content/uploads/2014/06/mandm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962400"/>
            <a:ext cx="1676400" cy="140660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381000" y="5410200"/>
            <a:ext cx="19050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hlinkClick r:id="rId4"/>
              </a:rPr>
              <a:t>Forever M&amp;Ms</a:t>
            </a:r>
            <a:r>
              <a:rPr lang="en-US" sz="1050" dirty="0"/>
              <a:t> by Vern Hart is licensed under Creative Commons BY-NC-SA</a:t>
            </a:r>
          </a:p>
        </p:txBody>
      </p:sp>
      <p:pic>
        <p:nvPicPr>
          <p:cNvPr id="21525" name="Picture 21" descr="File:M&amp;M spokescandies.jpeg"/>
          <p:cNvPicPr>
            <a:picLocks noChangeAspect="1" noChangeArrowheads="1"/>
          </p:cNvPicPr>
          <p:nvPr/>
        </p:nvPicPr>
        <p:blipFill>
          <a:blip r:embed="rId5" cstate="print"/>
          <a:srcRect l="16117" r="64835"/>
          <a:stretch>
            <a:fillRect/>
          </a:stretch>
        </p:blipFill>
        <p:spPr bwMode="auto">
          <a:xfrm>
            <a:off x="7315200" y="2438400"/>
            <a:ext cx="990600" cy="1762126"/>
          </a:xfrm>
          <a:prstGeom prst="rect">
            <a:avLst/>
          </a:prstGeom>
          <a:noFill/>
        </p:spPr>
      </p:pic>
      <p:pic>
        <p:nvPicPr>
          <p:cNvPr id="21527" name="Picture 23" descr="File:M&amp;M spokescandies.jpeg"/>
          <p:cNvPicPr>
            <a:picLocks noChangeAspect="1" noChangeArrowheads="1"/>
          </p:cNvPicPr>
          <p:nvPr/>
        </p:nvPicPr>
        <p:blipFill>
          <a:blip r:embed="rId5" cstate="print"/>
          <a:srcRect l="35165"/>
          <a:stretch>
            <a:fillRect/>
          </a:stretch>
        </p:blipFill>
        <p:spPr bwMode="auto">
          <a:xfrm>
            <a:off x="6705600" y="5638800"/>
            <a:ext cx="1828800" cy="95573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791200" y="28956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6"/>
              </a:rPr>
              <a:t>http://www.hackettstownbid.com/news/2012/9/mars-chocolate-north-america-brings</a:t>
            </a:r>
            <a:endParaRPr lang="en-US" sz="1000" dirty="0"/>
          </a:p>
        </p:txBody>
      </p:sp>
      <p:sp>
        <p:nvSpPr>
          <p:cNvPr id="19" name="TextBox 18"/>
          <p:cNvSpPr txBox="1"/>
          <p:nvPr/>
        </p:nvSpPr>
        <p:spPr>
          <a:xfrm>
            <a:off x="5105400" y="57912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6"/>
              </a:rPr>
              <a:t>http://www.hackettstownbid.com/news/2012/9/mars-chocolate-north-america-brings</a:t>
            </a:r>
            <a:endParaRPr lang="en-US" sz="1000" dirty="0"/>
          </a:p>
        </p:txBody>
      </p:sp>
    </p:spTree>
  </p:cSld>
  <p:clrMapOvr>
    <a:masterClrMapping/>
  </p:clrMapOvr>
  <p:transition advTm="10199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16"/>
          <p:cNvGrpSpPr>
            <a:grpSpLocks/>
          </p:cNvGrpSpPr>
          <p:nvPr/>
        </p:nvGrpSpPr>
        <p:grpSpPr bwMode="auto">
          <a:xfrm>
            <a:off x="1295400" y="5029200"/>
            <a:ext cx="6464300" cy="1754188"/>
            <a:chOff x="1295400" y="5029200"/>
            <a:chExt cx="6464480" cy="1754326"/>
          </a:xfrm>
        </p:grpSpPr>
        <p:sp>
          <p:nvSpPr>
            <p:cNvPr id="28" name="Rectangle 27"/>
            <p:cNvSpPr/>
            <p:nvPr/>
          </p:nvSpPr>
          <p:spPr>
            <a:xfrm>
              <a:off x="1295400" y="5181600"/>
              <a:ext cx="6439676" cy="1447800"/>
            </a:xfrm>
            <a:prstGeom prst="rect">
              <a:avLst/>
            </a:prstGeom>
            <a:solidFill>
              <a:srgbClr val="1BE40A"/>
            </a:solidFill>
            <a:ln w="3810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20204" y="5029200"/>
              <a:ext cx="6439676" cy="1754326"/>
            </a:xfrm>
            <a:prstGeom prst="rect">
              <a:avLst/>
            </a:prstGeom>
            <a:noFill/>
          </p:spPr>
          <p:txBody>
            <a:bodyPr anchor="ctr">
              <a:spAutoFit/>
            </a:bodyPr>
            <a:lstStyle/>
            <a:p>
              <a:pPr algn="ctr">
                <a:defRPr/>
              </a:pPr>
              <a:r>
                <a:rPr lang="en-US" sz="5400" dirty="0">
                  <a:ln>
                    <a:solidFill>
                      <a:srgbClr val="FFFFFF"/>
                    </a:solidFill>
                  </a:ln>
                  <a:solidFill>
                    <a:schemeClr val="bg1"/>
                  </a:solidFill>
                </a:rPr>
                <a:t>THE GOAL IS </a:t>
              </a:r>
              <a:r>
                <a:rPr lang="en-US" sz="5400" dirty="0">
                  <a:ln>
                    <a:solidFill>
                      <a:srgbClr val="FFFFFF"/>
                    </a:solidFill>
                  </a:ln>
                  <a:solidFill>
                    <a:schemeClr val="bg1"/>
                  </a:solidFill>
                </a:rPr>
                <a:t>ZERO WASTE </a:t>
              </a:r>
              <a:r>
                <a:rPr lang="en-US" sz="5400" dirty="0">
                  <a:ln>
                    <a:solidFill>
                      <a:srgbClr val="FFFFFF"/>
                    </a:solidFill>
                  </a:ln>
                  <a:solidFill>
                    <a:srgbClr val="FFFFFF"/>
                  </a:solidFill>
                </a:rPr>
                <a:t>!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57200" y="304800"/>
            <a:ext cx="8382000" cy="45858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800" u="sng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Your mission:</a:t>
            </a:r>
          </a:p>
          <a:p>
            <a:pPr>
              <a:defRPr/>
            </a:pPr>
            <a:r>
              <a:rPr lang="en-US" sz="32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 </a:t>
            </a:r>
            <a:endParaRPr lang="en-US" sz="20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32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Refer </a:t>
            </a:r>
            <a:r>
              <a:rPr lang="en-US" sz="32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back to the 12 Principles </a:t>
            </a:r>
            <a:endParaRPr lang="en-US" sz="32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  <a:p>
            <a:pPr marL="514350" indent="-514350">
              <a:defRPr/>
            </a:pPr>
            <a:endParaRPr lang="en-US" sz="24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32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Write down strategies you can use to reduce the amount of waste </a:t>
            </a:r>
          </a:p>
          <a:p>
            <a:pPr marL="514350" indent="-514350">
              <a:defRPr/>
            </a:pPr>
            <a:endParaRPr lang="en-US" sz="24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  <a:p>
            <a:pPr marL="514350" indent="-514350">
              <a:buFont typeface="Arial" pitchFamily="34" charset="0"/>
              <a:buChar char="•"/>
              <a:defRPr/>
            </a:pPr>
            <a:r>
              <a:rPr lang="en-US" sz="32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Come up with as many strategies as possible!</a:t>
            </a:r>
            <a:endParaRPr lang="en-US" sz="32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132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838200" y="457200"/>
          <a:ext cx="7543800" cy="5943603"/>
        </p:xfrm>
        <a:graphic>
          <a:graphicData uri="http://schemas.openxmlformats.org/drawingml/2006/table">
            <a:tbl>
              <a:tblPr/>
              <a:tblGrid>
                <a:gridCol w="7543800"/>
              </a:tblGrid>
              <a:tr h="4173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Principle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238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Prevention.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Design chemical syntheses to prevent waste, leaving no waste to treat or clean up.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508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Atom Economy.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Design syntheses so that the final product contains the maximum proportion of the starting materials. There should be few, if any, wasted atoms.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508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Less Hazardous Chemical Synthesis.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Design syntheses to use and generate substances with little or no toxicity to humans and the environment.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49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Designing Safer Chemicals.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Design chemical products to be fully effective, yet have little or no toxicity.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5080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Safer Solvents &amp; Auxiliaries.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Avoid using solvents, separation agents, or other auxiliary chemicals. If these chemicals are necessary, use innocuous chemicals.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49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Design for Energy Efficiency.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Run chemical reactions at ambient temperature and pressure whenever possible.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32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304800"/>
          <a:ext cx="7924800" cy="6248403"/>
        </p:xfrm>
        <a:graphic>
          <a:graphicData uri="http://schemas.openxmlformats.org/drawingml/2006/table">
            <a:tbl>
              <a:tblPr/>
              <a:tblGrid>
                <a:gridCol w="7924800"/>
              </a:tblGrid>
              <a:tr h="39373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Principle</a:t>
                      </a:r>
                      <a:endParaRPr lang="en-US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577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Use of Renewable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Feedstocks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Use raw materials and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feedstocks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that are renewable.  Renewable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feedstocks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= farm products or the wastes of other processes; depleting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feedstocks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= fossil fuels (petroleum, natural gas, or coal) or are mined.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725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Reduce Derivatives.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Avoid using blocking or protecting groups or any temporary modifications if possible. Derivatives use additional reagents and generate waste.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5778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Catalysis.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Minimize waste by using catalytic reactions. Catalysts are used in small amounts and can carry out a single reaction many times. They are preferable to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stoichiometric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reagents, which are used in excess and work only once.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725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10. 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Design for Degradation.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Design chemical products to break down to innocuous substances after use so that they do not accumulate in the environment.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69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11. 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Real-time Analysis for Pollution Prevention.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 Include in-process real-time monitoring and control during syntheses to minimize or eliminate the formation of byproducts.</a:t>
                      </a:r>
                      <a:endParaRPr lang="en-US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969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12.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Inherently Safer Chemistry for Accident Prevention.  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Design chemicals and their forms (solid, liquid, or gas) to minimize the potential for chemical accidents including explosions, fires, and releases to the environment.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9486" marR="19486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advTm="132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57200" y="304800"/>
            <a:ext cx="838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4800" u="sng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Strategies:</a:t>
            </a:r>
          </a:p>
          <a:p>
            <a:pPr>
              <a:defRPr/>
            </a:pPr>
            <a:r>
              <a:rPr lang="en-US" sz="32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 </a:t>
            </a:r>
          </a:p>
          <a:p>
            <a:pPr marL="514350" indent="-514350">
              <a:defRPr/>
            </a:pPr>
            <a:endParaRPr lang="en-US" sz="32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33400" y="1447830"/>
            <a:ext cx="3276600" cy="157027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en-US" sz="2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Using a catalyst instead of </a:t>
            </a:r>
            <a:r>
              <a:rPr lang="en-US" sz="2400" dirty="0" err="1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stoichiometric</a:t>
            </a:r>
            <a:r>
              <a:rPr lang="en-US" sz="2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 </a:t>
            </a:r>
            <a:r>
              <a:rPr lang="en-US" sz="2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reagents = </a:t>
            </a:r>
            <a:endParaRPr lang="en-US" sz="24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800600" y="685800"/>
            <a:ext cx="3276527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en-US" sz="2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Reducing or eliminating derivatives or Solvents </a:t>
            </a:r>
            <a:r>
              <a:rPr lang="en-US" sz="2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&amp; Auxiliaries  = 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609600" y="4343218"/>
            <a:ext cx="3276627" cy="8305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en-US" sz="2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Use real time analysis= </a:t>
            </a:r>
            <a:endParaRPr lang="en-US" sz="24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572000" y="4495800"/>
            <a:ext cx="32766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defRPr/>
            </a:pPr>
            <a:r>
              <a:rPr lang="en-US" sz="2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Use renewable </a:t>
            </a:r>
            <a:r>
              <a:rPr lang="en-US" sz="2400" dirty="0" err="1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feedstocks</a:t>
            </a:r>
            <a:r>
              <a:rPr lang="en-US" sz="2400" dirty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</a:rPr>
              <a:t>= </a:t>
            </a:r>
            <a:endParaRPr lang="en-US" sz="2400" dirty="0">
              <a:ln>
                <a:solidFill>
                  <a:srgbClr val="FFFFFF"/>
                </a:solidFill>
              </a:ln>
              <a:solidFill>
                <a:srgbClr val="FFFFFF"/>
              </a:solidFill>
            </a:endParaRPr>
          </a:p>
        </p:txBody>
      </p:sp>
      <p:pic>
        <p:nvPicPr>
          <p:cNvPr id="25616" name="Picture 16" descr="File:M&amp;M spokescandies.jpeg"/>
          <p:cNvPicPr>
            <a:picLocks noChangeAspect="1" noChangeArrowheads="1"/>
          </p:cNvPicPr>
          <p:nvPr/>
        </p:nvPicPr>
        <p:blipFill>
          <a:blip r:embed="rId3" cstate="print"/>
          <a:srcRect l="32234" r="47253"/>
          <a:stretch>
            <a:fillRect/>
          </a:stretch>
        </p:blipFill>
        <p:spPr bwMode="auto">
          <a:xfrm>
            <a:off x="3429000" y="1371600"/>
            <a:ext cx="1066800" cy="1762126"/>
          </a:xfrm>
          <a:prstGeom prst="rect">
            <a:avLst/>
          </a:prstGeom>
          <a:noFill/>
        </p:spPr>
      </p:pic>
      <p:pic>
        <p:nvPicPr>
          <p:cNvPr id="25618" name="Picture 18" descr="File:M&amp;M spokescandies.jpeg"/>
          <p:cNvPicPr>
            <a:picLocks noChangeAspect="1" noChangeArrowheads="1"/>
          </p:cNvPicPr>
          <p:nvPr/>
        </p:nvPicPr>
        <p:blipFill>
          <a:blip r:embed="rId3" cstate="print"/>
          <a:srcRect l="49816" r="31136"/>
          <a:stretch>
            <a:fillRect/>
          </a:stretch>
        </p:blipFill>
        <p:spPr bwMode="auto">
          <a:xfrm>
            <a:off x="2895600" y="4038600"/>
            <a:ext cx="990600" cy="1762126"/>
          </a:xfrm>
          <a:prstGeom prst="rect">
            <a:avLst/>
          </a:prstGeom>
          <a:noFill/>
        </p:spPr>
      </p:pic>
      <p:pic>
        <p:nvPicPr>
          <p:cNvPr id="25620" name="Picture 20" descr="File:M&amp;M spokescandies.jpeg"/>
          <p:cNvPicPr>
            <a:picLocks noChangeAspect="1" noChangeArrowheads="1"/>
          </p:cNvPicPr>
          <p:nvPr/>
        </p:nvPicPr>
        <p:blipFill>
          <a:blip r:embed="rId3" cstate="print"/>
          <a:srcRect l="65934" r="15018"/>
          <a:stretch>
            <a:fillRect/>
          </a:stretch>
        </p:blipFill>
        <p:spPr bwMode="auto">
          <a:xfrm>
            <a:off x="7467600" y="762000"/>
            <a:ext cx="990600" cy="1762126"/>
          </a:xfrm>
          <a:prstGeom prst="rect">
            <a:avLst/>
          </a:prstGeom>
          <a:noFill/>
        </p:spPr>
      </p:pic>
      <p:pic>
        <p:nvPicPr>
          <p:cNvPr id="25622" name="Picture 22" descr="File:M&amp;M spokescandies.jpeg"/>
          <p:cNvPicPr>
            <a:picLocks noChangeAspect="1" noChangeArrowheads="1"/>
          </p:cNvPicPr>
          <p:nvPr/>
        </p:nvPicPr>
        <p:blipFill>
          <a:blip r:embed="rId3" cstate="print"/>
          <a:srcRect r="79487"/>
          <a:stretch>
            <a:fillRect/>
          </a:stretch>
        </p:blipFill>
        <p:spPr bwMode="auto">
          <a:xfrm>
            <a:off x="7391400" y="4038600"/>
            <a:ext cx="1066800" cy="1762126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5791200" y="28956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4"/>
              </a:rPr>
              <a:t>http://www.hackettstownbid.com/news/2012/9/mars-chocolate-north-america-brings</a:t>
            </a:r>
            <a:endParaRPr lang="en-US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5943600" y="30480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4"/>
              </a:rPr>
              <a:t>http://www.hackettstownbid.com/news/2012/9/mars-chocolate-north-america-brings</a:t>
            </a:r>
            <a:endParaRPr 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2667000" y="57912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4"/>
              </a:rPr>
              <a:t>http://www.hackettstownbid.com/news/2012/9/mars-chocolate-north-america-brings</a:t>
            </a:r>
            <a:endParaRPr lang="en-US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3276600" y="32766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>
                <a:hlinkClick r:id="rId4"/>
              </a:rPr>
              <a:t>http://www.hackettstownbid.com/news/2012/9/mars-chocolate-north-america-brings</a:t>
            </a:r>
            <a:endParaRPr lang="en-US" sz="1000" dirty="0"/>
          </a:p>
        </p:txBody>
      </p:sp>
    </p:spTree>
  </p:cSld>
  <p:clrMapOvr>
    <a:masterClrMapping/>
  </p:clrMapOvr>
  <p:transition advTm="132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6"/>
          <p:cNvSpPr txBox="1">
            <a:spLocks noChangeArrowheads="1"/>
          </p:cNvSpPr>
          <p:nvPr/>
        </p:nvSpPr>
        <p:spPr bwMode="auto">
          <a:xfrm>
            <a:off x="6781800" y="228600"/>
            <a:ext cx="2133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103154"/>
                </a:solidFill>
                <a:latin typeface="Impact" pitchFamily="34" charset="0"/>
              </a:rPr>
              <a:t>How Ibuprofen is synthesized</a:t>
            </a:r>
          </a:p>
        </p:txBody>
      </p:sp>
      <p:sp>
        <p:nvSpPr>
          <p:cNvPr id="26627" name="Text Box 9"/>
          <p:cNvSpPr txBox="1">
            <a:spLocks noChangeArrowheads="1"/>
          </p:cNvSpPr>
          <p:nvPr/>
        </p:nvSpPr>
        <p:spPr bwMode="auto">
          <a:xfrm>
            <a:off x="5486400" y="6613525"/>
            <a:ext cx="3429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</a:t>
            </a:r>
            <a:r>
              <a:rPr lang="en-US" sz="1000" i="1">
                <a:solidFill>
                  <a:srgbClr val="000000"/>
                </a:solidFill>
                <a:cs typeface="Times New Roman" pitchFamily="18" charset="0"/>
              </a:rPr>
              <a:t> Pfizer Inc. 2008</a:t>
            </a:r>
          </a:p>
        </p:txBody>
      </p:sp>
      <p:pic>
        <p:nvPicPr>
          <p:cNvPr id="26628" name="Picture 4" descr="aebootsibup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grayscl/>
            <a:biLevel thresh="50000"/>
          </a:blip>
          <a:srcRect r="12987"/>
          <a:stretch>
            <a:fillRect/>
          </a:stretch>
        </p:blipFill>
        <p:spPr>
          <a:xfrm>
            <a:off x="381000" y="128588"/>
            <a:ext cx="6248400" cy="6440487"/>
          </a:xfr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600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24" descr="walr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048000"/>
            <a:ext cx="140970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27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600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28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57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29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30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533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31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105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32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9530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8" name="Picture 33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5486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34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581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0" name="Picture 35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5410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1" name="Picture 36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14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2" name="Picture 37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343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3" name="Picture 38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5562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4" name="Picture 39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4038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5" name="Picture 40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1676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6" name="Picture 41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533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7" name="Picture 42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810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8" name="Picture 43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5240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9" name="Picture 44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1752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0" name="Picture 45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962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1" name="Picture 46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1910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2" name="Picture 47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3" name="Picture 48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95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4" name="Picture 49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819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5" name="Picture 50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819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6" name="Picture 51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48768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7" name="Picture 52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4038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8" name="Picture 53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5838825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9" name="Picture 54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9000" y="609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0" name="Picture 55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505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1" name="Picture 56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48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2" name="Picture 57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1900" y="3276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3" name="Picture 58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1900" y="56388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4" name="Picture 59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5838825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5" name="Picture 60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514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6" name="Picture 61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7" name="Picture 62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28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8" name="Picture 63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89" name="Picture 64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1900" y="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0" name="Picture 65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1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1" name="Picture 66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1900" y="22860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2" name="Picture 67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1900" y="4343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3" name="Picture 68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6670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4" name="Picture 69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800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5" name="Picture 70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81900" y="1752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6" name="Picture 71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56388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97" name="Picture 72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4478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98" name="Text Box 73"/>
          <p:cNvSpPr txBox="1">
            <a:spLocks noChangeArrowheads="1"/>
          </p:cNvSpPr>
          <p:nvPr/>
        </p:nvSpPr>
        <p:spPr bwMode="auto">
          <a:xfrm>
            <a:off x="3048000" y="6613525"/>
            <a:ext cx="3429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</a:t>
            </a:r>
            <a:r>
              <a:rPr lang="en-US" sz="1000" i="1" dirty="0">
                <a:solidFill>
                  <a:srgbClr val="000000"/>
                </a:solidFill>
                <a:cs typeface="Times New Roman" pitchFamily="18" charset="0"/>
              </a:rPr>
              <a:t> Pfizer Inc.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aeBHCibup"/>
          <p:cNvPicPr>
            <a:picLocks noChangeAspect="1" noChangeArrowheads="1"/>
          </p:cNvPicPr>
          <p:nvPr/>
        </p:nvPicPr>
        <p:blipFill>
          <a:blip r:embed="rId3" cstate="print"/>
          <a:srcRect r="20609"/>
          <a:stretch>
            <a:fillRect/>
          </a:stretch>
        </p:blipFill>
        <p:spPr bwMode="auto">
          <a:xfrm>
            <a:off x="587375" y="0"/>
            <a:ext cx="4594225" cy="680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8675" name="Text Box 6"/>
          <p:cNvSpPr txBox="1">
            <a:spLocks noChangeArrowheads="1"/>
          </p:cNvSpPr>
          <p:nvPr/>
        </p:nvSpPr>
        <p:spPr bwMode="auto">
          <a:xfrm>
            <a:off x="5638800" y="609600"/>
            <a:ext cx="2667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Impact" pitchFamily="34" charset="0"/>
              </a:rPr>
              <a:t>Improved Synthesis of Ibuprofen</a:t>
            </a:r>
          </a:p>
        </p:txBody>
      </p:sp>
      <p:sp>
        <p:nvSpPr>
          <p:cNvPr id="28676" name="Text Box 7"/>
          <p:cNvSpPr txBox="1">
            <a:spLocks noChangeArrowheads="1"/>
          </p:cNvSpPr>
          <p:nvPr/>
        </p:nvSpPr>
        <p:spPr bwMode="auto">
          <a:xfrm>
            <a:off x="6172200" y="3352800"/>
            <a:ext cx="2286000" cy="830263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77% reduction in waste</a:t>
            </a:r>
          </a:p>
        </p:txBody>
      </p:sp>
      <p:sp>
        <p:nvSpPr>
          <p:cNvPr id="28677" name="Text Box 8"/>
          <p:cNvSpPr txBox="1">
            <a:spLocks noChangeArrowheads="1"/>
          </p:cNvSpPr>
          <p:nvPr/>
        </p:nvSpPr>
        <p:spPr bwMode="auto">
          <a:xfrm rot="-5400000">
            <a:off x="2667000" y="4267200"/>
            <a:ext cx="480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/>
              <a:t>Graphic from Green Chemistry Department, University of Scranton</a:t>
            </a:r>
          </a:p>
        </p:txBody>
      </p:sp>
      <p:sp>
        <p:nvSpPr>
          <p:cNvPr id="28678" name="Text Box 9"/>
          <p:cNvSpPr txBox="1">
            <a:spLocks noChangeArrowheads="1"/>
          </p:cNvSpPr>
          <p:nvPr/>
        </p:nvSpPr>
        <p:spPr bwMode="auto">
          <a:xfrm>
            <a:off x="5486400" y="6613525"/>
            <a:ext cx="3429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</a:t>
            </a:r>
            <a:r>
              <a:rPr lang="en-US" sz="1000" i="1" dirty="0">
                <a:solidFill>
                  <a:srgbClr val="000000"/>
                </a:solidFill>
                <a:cs typeface="Times New Roman" pitchFamily="18" charset="0"/>
              </a:rPr>
              <a:t> Pfizer Inc.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600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4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600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5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57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10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4648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3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514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7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743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23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3434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25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95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29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0480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7" name="Picture 33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2672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8" name="Picture 34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4800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9" name="Picture 35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5626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10" name="Picture 36" descr="walr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685800"/>
            <a:ext cx="15621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11" name="Text Box 37"/>
          <p:cNvSpPr txBox="1">
            <a:spLocks noChangeArrowheads="1"/>
          </p:cNvSpPr>
          <p:nvPr/>
        </p:nvSpPr>
        <p:spPr bwMode="auto">
          <a:xfrm>
            <a:off x="3276600" y="6613525"/>
            <a:ext cx="3429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</a:t>
            </a:r>
            <a:r>
              <a:rPr lang="en-US" sz="1000" i="1" dirty="0">
                <a:solidFill>
                  <a:srgbClr val="000000"/>
                </a:solidFill>
                <a:cs typeface="Times New Roman" pitchFamily="18" charset="0"/>
              </a:rPr>
              <a:t> Pfizer Inc.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295400" y="5715000"/>
            <a:ext cx="76962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lvl="1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52400" y="152400"/>
          <a:ext cx="89916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24" name="Picture 4" descr="C:\Users\intern\AppData\Local\Microsoft\Windows\Temporary Internet Files\Content.IE5\1GNPCDUU\CATALYST-460x389[1]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" y="1066800"/>
            <a:ext cx="1224643" cy="1371600"/>
          </a:xfrm>
          <a:prstGeom prst="rect">
            <a:avLst/>
          </a:prstGeom>
          <a:noFill/>
        </p:spPr>
      </p:pic>
      <p:pic>
        <p:nvPicPr>
          <p:cNvPr id="30725" name="Picture 5" descr="C:\Users\intern\AppData\Local\Microsoft\Windows\Temporary Internet Files\Content.IE5\1GNPCDUU\abc-a-b-c-blocks-15589-medium[1]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33600" y="990600"/>
            <a:ext cx="1371600" cy="1545772"/>
          </a:xfrm>
          <a:prstGeom prst="rect">
            <a:avLst/>
          </a:prstGeom>
          <a:noFill/>
        </p:spPr>
      </p:pic>
      <p:pic>
        <p:nvPicPr>
          <p:cNvPr id="30726" name="Picture 6" descr="C:\Users\intern\AppData\Local\Microsoft\Windows\Temporary Internet Files\Content.IE5\0DIWABEP\11905-Blue-Human-Eye-And-Eyelashes-Clipart-Illustration[1]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0000" y="990600"/>
            <a:ext cx="1507435" cy="1524000"/>
          </a:xfrm>
          <a:prstGeom prst="rect">
            <a:avLst/>
          </a:prstGeom>
          <a:noFill/>
        </p:spPr>
      </p:pic>
      <p:pic>
        <p:nvPicPr>
          <p:cNvPr id="30730" name="Picture 10" descr="C:\Users\intern\AppData\Local\Microsoft\Windows\Temporary Internet Files\Content.IE5\1GNPCDUU\erlenmeyers[1]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96200" y="1524000"/>
            <a:ext cx="1238483" cy="838200"/>
          </a:xfrm>
          <a:prstGeom prst="rect">
            <a:avLst/>
          </a:prstGeom>
          <a:noFill/>
        </p:spPr>
      </p:pic>
      <p:pic>
        <p:nvPicPr>
          <p:cNvPr id="30731" name="Picture 11" descr="C:\Users\intern\AppData\Local\Microsoft\Windows\Temporary Internet Files\Content.IE5\PNUNJFZ3\plant-pot-16966-large[1]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15000" y="609600"/>
            <a:ext cx="1474839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FFFFFF"/>
      </a:dk1>
      <a:lt1>
        <a:srgbClr val="103154"/>
      </a:lt1>
      <a:dk2>
        <a:srgbClr val="0096FF"/>
      </a:dk2>
      <a:lt2>
        <a:srgbClr val="87FD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</a:majorFont>
      <a:minorFont>
        <a:latin typeface="Corbel"/>
        <a:ea typeface=""/>
        <a:cs typeface=""/>
        <a:font script="Jpan" typeface="メイリオ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1002</Words>
  <Application>Microsoft Office PowerPoint</Application>
  <PresentationFormat>On-screen Show (4:3)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Corbel</vt:lpstr>
      <vt:lpstr>Wingdings 2</vt:lpstr>
      <vt:lpstr>Arial Rounded MT Bold</vt:lpstr>
      <vt:lpstr>Calibri</vt:lpstr>
      <vt:lpstr>Times New Roman</vt:lpstr>
      <vt:lpstr>Impact</vt:lpstr>
      <vt:lpstr>Symbol</vt:lpstr>
      <vt:lpstr>Pixel</vt:lpstr>
      <vt:lpstr>E-Factor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Karen's</dc:creator>
  <cp:lastModifiedBy>intern</cp:lastModifiedBy>
  <cp:revision>24</cp:revision>
  <dcterms:created xsi:type="dcterms:W3CDTF">2008-03-12T17:35:03Z</dcterms:created>
  <dcterms:modified xsi:type="dcterms:W3CDTF">2016-01-07T19:32:09Z</dcterms:modified>
</cp:coreProperties>
</file>