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69" r:id="rId2"/>
    <p:sldId id="260" r:id="rId3"/>
    <p:sldId id="258" r:id="rId4"/>
    <p:sldId id="267" r:id="rId5"/>
    <p:sldId id="264"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7D09A"/>
    <a:srgbClr val="72521A"/>
    <a:srgbClr val="D4B681"/>
    <a:srgbClr val="EFC763"/>
    <a:srgbClr val="FFED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5140" autoAdjust="0"/>
  </p:normalViewPr>
  <p:slideViewPr>
    <p:cSldViewPr snapToGrid="0">
      <p:cViewPr varScale="1">
        <p:scale>
          <a:sx n="73" d="100"/>
          <a:sy n="73" d="100"/>
        </p:scale>
        <p:origin x="1492"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CFF3E0-EC59-4C15-B26B-A2DD3B1E4533}" type="datetimeFigureOut">
              <a:rPr lang="en-US" smtClean="0"/>
              <a:t>4/10/2025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2B063F-553E-43F2-9196-4945320458E3}" type="slidenum">
              <a:rPr lang="en-US" smtClean="0"/>
              <a:t>‹#›</a:t>
            </a:fld>
            <a:endParaRPr lang="en-US"/>
          </a:p>
        </p:txBody>
      </p:sp>
    </p:spTree>
    <p:extLst>
      <p:ext uri="{BB962C8B-B14F-4D97-AF65-F5344CB8AC3E}">
        <p14:creationId xmlns:p14="http://schemas.microsoft.com/office/powerpoint/2010/main" val="3531635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www.sciencebuddies.org</a:t>
            </a:r>
          </a:p>
        </p:txBody>
      </p:sp>
      <p:sp>
        <p:nvSpPr>
          <p:cNvPr id="4" name="Slide Number Placeholder 3"/>
          <p:cNvSpPr>
            <a:spLocks noGrp="1"/>
          </p:cNvSpPr>
          <p:nvPr>
            <p:ph type="sldNum" sz="quarter" idx="5"/>
          </p:nvPr>
        </p:nvSpPr>
        <p:spPr/>
        <p:txBody>
          <a:bodyPr/>
          <a:lstStyle/>
          <a:p>
            <a:fld id="{B12B063F-553E-43F2-9196-4945320458E3}" type="slidenum">
              <a:rPr lang="en-US" smtClean="0"/>
              <a:t>1</a:t>
            </a:fld>
            <a:endParaRPr lang="en-US"/>
          </a:p>
        </p:txBody>
      </p:sp>
    </p:spTree>
    <p:extLst>
      <p:ext uri="{BB962C8B-B14F-4D97-AF65-F5344CB8AC3E}">
        <p14:creationId xmlns:p14="http://schemas.microsoft.com/office/powerpoint/2010/main" val="34484915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E0868-AAE2-4D6C-D2A3-9B1E2F842F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E91A22-FC80-CED1-8013-7ADFB3B7A9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F46392-08C9-EEC3-3A46-2A514C967413}"/>
              </a:ext>
            </a:extLst>
          </p:cNvPr>
          <p:cNvSpPr>
            <a:spLocks noGrp="1"/>
          </p:cNvSpPr>
          <p:nvPr>
            <p:ph type="body" idx="1"/>
          </p:nvPr>
        </p:nvSpPr>
        <p:spPr/>
        <p:txBody>
          <a:bodyPr/>
          <a:lstStyle/>
          <a:p>
            <a:pPr rtl="0">
              <a:spcBef>
                <a:spcPts val="1200"/>
              </a:spcBef>
              <a:spcAft>
                <a:spcPts val="1200"/>
              </a:spcAft>
              <a:buNone/>
            </a:pPr>
            <a:r>
              <a:rPr lang="en-US" sz="3600" dirty="0"/>
              <a:t>www.sciencebuddies.org</a:t>
            </a:r>
          </a:p>
          <a:p>
            <a:pPr rtl="0">
              <a:spcBef>
                <a:spcPts val="1200"/>
              </a:spcBef>
              <a:spcAft>
                <a:spcPts val="1200"/>
              </a:spcAft>
              <a:buNone/>
            </a:pPr>
            <a:endParaRPr lang="en-US" sz="1800" b="1" i="0" u="none" strike="noStrike" dirty="0">
              <a:solidFill>
                <a:srgbClr val="000000"/>
              </a:solidFill>
              <a:effectLst/>
              <a:latin typeface="Calibri" panose="020F0502020204030204" pitchFamily="34" charset="0"/>
            </a:endParaRPr>
          </a:p>
          <a:p>
            <a:pPr algn="ctr" rtl="0">
              <a:spcBef>
                <a:spcPts val="1200"/>
              </a:spcBef>
              <a:spcAft>
                <a:spcPts val="1200"/>
              </a:spcAft>
              <a:buNone/>
            </a:pPr>
            <a:r>
              <a:rPr lang="en-US" sz="1800" b="1" i="0" u="none" strike="noStrike" dirty="0">
                <a:solidFill>
                  <a:srgbClr val="000000"/>
                </a:solidFill>
                <a:effectLst/>
                <a:latin typeface="Calibri" panose="020F0502020204030204" pitchFamily="34" charset="0"/>
              </a:rPr>
              <a:t>Caption: </a:t>
            </a:r>
            <a:r>
              <a:rPr lang="en-US" sz="1800" b="0" i="0" u="none" strike="noStrike" dirty="0">
                <a:solidFill>
                  <a:srgbClr val="000000"/>
                </a:solidFill>
                <a:effectLst/>
                <a:latin typeface="Calibri" panose="020F0502020204030204" pitchFamily="34" charset="0"/>
              </a:rPr>
              <a:t>Overview of the basic steps of the drug development process modeled in this activity.</a:t>
            </a:r>
          </a:p>
          <a:p>
            <a:pPr rtl="0">
              <a:spcBef>
                <a:spcPts val="1200"/>
              </a:spcBef>
              <a:spcAft>
                <a:spcPts val="1200"/>
              </a:spcAft>
              <a:buNone/>
            </a:pPr>
            <a:endParaRPr lang="en-US" b="0" dirty="0">
              <a:effectLst/>
            </a:endParaRPr>
          </a:p>
          <a:p>
            <a:pPr algn="ctr" rtl="0">
              <a:spcBef>
                <a:spcPts val="1200"/>
              </a:spcBef>
              <a:spcAft>
                <a:spcPts val="1200"/>
              </a:spcAft>
              <a:buNone/>
            </a:pPr>
            <a:r>
              <a:rPr lang="en-US" sz="1800" b="1" i="0" u="none" strike="noStrike" dirty="0">
                <a:solidFill>
                  <a:srgbClr val="000000"/>
                </a:solidFill>
                <a:effectLst/>
                <a:latin typeface="Calibri" panose="020F0502020204030204" pitchFamily="34" charset="0"/>
              </a:rPr>
              <a:t>Image Credit:</a:t>
            </a:r>
            <a:r>
              <a:rPr lang="en-US" sz="1800" b="0" i="0" u="none" strike="noStrike" dirty="0">
                <a:solidFill>
                  <a:srgbClr val="000000"/>
                </a:solidFill>
                <a:effectLst/>
                <a:latin typeface="Calibri" panose="020F0502020204030204" pitchFamily="34" charset="0"/>
              </a:rPr>
              <a:t> Laura Ohl, PhD images adapted from NIAID Visual &amp; Medical Arts - NIH </a:t>
            </a:r>
            <a:r>
              <a:rPr lang="en-US" sz="1800" b="0" i="0" u="none" strike="noStrike" dirty="0" err="1">
                <a:solidFill>
                  <a:srgbClr val="000000"/>
                </a:solidFill>
                <a:effectLst/>
                <a:latin typeface="Calibri" panose="020F0502020204030204" pitchFamily="34" charset="0"/>
              </a:rPr>
              <a:t>BioArt</a:t>
            </a:r>
            <a:r>
              <a:rPr lang="en-US" sz="1800" b="0" i="0" u="none" strike="noStrike" dirty="0">
                <a:solidFill>
                  <a:srgbClr val="000000"/>
                </a:solidFill>
                <a:effectLst/>
                <a:latin typeface="Calibri" panose="020F0502020204030204" pitchFamily="34" charset="0"/>
              </a:rPr>
              <a:t>, Creative Commons Attribution Non-Commercial </a:t>
            </a:r>
            <a:r>
              <a:rPr lang="en-US" sz="1800" b="0" i="0" u="none" strike="noStrike" dirty="0" err="1">
                <a:solidFill>
                  <a:srgbClr val="000000"/>
                </a:solidFill>
                <a:effectLst/>
                <a:latin typeface="Calibri" panose="020F0502020204030204" pitchFamily="34" charset="0"/>
              </a:rPr>
              <a:t>ShareAlike</a:t>
            </a:r>
            <a:r>
              <a:rPr lang="en-US" sz="1800" b="0" i="0" u="none" strike="noStrike" dirty="0">
                <a:solidFill>
                  <a:srgbClr val="000000"/>
                </a:solidFill>
                <a:effectLst/>
                <a:latin typeface="Calibri" panose="020F0502020204030204" pitchFamily="34" charset="0"/>
              </a:rPr>
              <a:t> 3.0 </a:t>
            </a:r>
            <a:endParaRPr lang="en-US" sz="1800" b="0" dirty="0">
              <a:effectLst/>
            </a:endParaRPr>
          </a:p>
        </p:txBody>
      </p:sp>
      <p:sp>
        <p:nvSpPr>
          <p:cNvPr id="4" name="Slide Number Placeholder 3">
            <a:extLst>
              <a:ext uri="{FF2B5EF4-FFF2-40B4-BE49-F238E27FC236}">
                <a16:creationId xmlns:a16="http://schemas.microsoft.com/office/drawing/2014/main" id="{9C567260-E890-BD3A-A78B-5E571EC6564E}"/>
              </a:ext>
            </a:extLst>
          </p:cNvPr>
          <p:cNvSpPr>
            <a:spLocks noGrp="1"/>
          </p:cNvSpPr>
          <p:nvPr>
            <p:ph type="sldNum" sz="quarter" idx="5"/>
          </p:nvPr>
        </p:nvSpPr>
        <p:spPr/>
        <p:txBody>
          <a:bodyPr/>
          <a:lstStyle/>
          <a:p>
            <a:fld id="{B12B063F-553E-43F2-9196-4945320458E3}" type="slidenum">
              <a:rPr lang="en-US" smtClean="0"/>
              <a:t>2</a:t>
            </a:fld>
            <a:endParaRPr lang="en-US"/>
          </a:p>
        </p:txBody>
      </p:sp>
    </p:spTree>
    <p:extLst>
      <p:ext uri="{BB962C8B-B14F-4D97-AF65-F5344CB8AC3E}">
        <p14:creationId xmlns:p14="http://schemas.microsoft.com/office/powerpoint/2010/main" val="827675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rtl="0">
              <a:spcBef>
                <a:spcPts val="1200"/>
              </a:spcBef>
              <a:spcAft>
                <a:spcPts val="1200"/>
              </a:spcAft>
              <a:buNone/>
            </a:pPr>
            <a:endParaRPr lang="en-US" sz="1800" b="1" i="0" u="none" strike="noStrike" dirty="0">
              <a:solidFill>
                <a:srgbClr val="000000"/>
              </a:solidFill>
              <a:effectLst/>
              <a:latin typeface="Calibri" panose="020F0502020204030204" pitchFamily="34" charset="0"/>
            </a:endParaRPr>
          </a:p>
          <a:p>
            <a:pPr algn="ctr" rtl="0">
              <a:spcBef>
                <a:spcPts val="1200"/>
              </a:spcBef>
              <a:spcAft>
                <a:spcPts val="1200"/>
              </a:spcAft>
              <a:buNone/>
            </a:pPr>
            <a:r>
              <a:rPr lang="en-US" sz="3600" dirty="0"/>
              <a:t>www.sciencebuddies.org</a:t>
            </a:r>
          </a:p>
          <a:p>
            <a:pPr algn="ctr" rtl="0">
              <a:spcBef>
                <a:spcPts val="1200"/>
              </a:spcBef>
              <a:spcAft>
                <a:spcPts val="1200"/>
              </a:spcAft>
              <a:buNone/>
            </a:pPr>
            <a:endParaRPr lang="en-US" sz="1800" b="1" i="0" u="none" strike="noStrike" dirty="0">
              <a:solidFill>
                <a:srgbClr val="000000"/>
              </a:solidFill>
              <a:effectLst/>
              <a:latin typeface="Calibri" panose="020F0502020204030204" pitchFamily="34" charset="0"/>
            </a:endParaRPr>
          </a:p>
          <a:p>
            <a:pPr algn="ctr" rtl="0">
              <a:spcBef>
                <a:spcPts val="1200"/>
              </a:spcBef>
              <a:spcAft>
                <a:spcPts val="1200"/>
              </a:spcAft>
              <a:buNone/>
            </a:pPr>
            <a:r>
              <a:rPr lang="en-US" sz="1800" b="1" i="0" u="none" strike="noStrike" dirty="0">
                <a:solidFill>
                  <a:srgbClr val="000000"/>
                </a:solidFill>
                <a:effectLst/>
                <a:latin typeface="Calibri" panose="020F0502020204030204" pitchFamily="34" charset="0"/>
              </a:rPr>
              <a:t>Figure 1.</a:t>
            </a:r>
            <a:r>
              <a:rPr lang="en-US" sz="1800" b="0" i="0" u="none" strike="noStrike" dirty="0">
                <a:solidFill>
                  <a:srgbClr val="000000"/>
                </a:solidFill>
                <a:effectLst/>
                <a:latin typeface="Calibri" panose="020F0502020204030204" pitchFamily="34" charset="0"/>
              </a:rPr>
              <a:t> Three major steps of the drug development process for biologic development. (1) Cells must expand and produce proteins within the cells. (2) The cells are then lysed to isolate the proteins. (3) Cell debris is filtered from the protein and purified through filtration.</a:t>
            </a:r>
            <a:endParaRPr lang="en-US" b="0" dirty="0">
              <a:effectLst/>
            </a:endParaRPr>
          </a:p>
          <a:p>
            <a:pPr algn="ctr" rtl="0">
              <a:spcBef>
                <a:spcPts val="1200"/>
              </a:spcBef>
              <a:spcAft>
                <a:spcPts val="1200"/>
              </a:spcAft>
              <a:buNone/>
            </a:pPr>
            <a:r>
              <a:rPr lang="en-US" sz="1800" b="1" i="0" u="none" strike="noStrike" dirty="0">
                <a:solidFill>
                  <a:srgbClr val="000000"/>
                </a:solidFill>
                <a:effectLst/>
                <a:latin typeface="Calibri" panose="020F0502020204030204" pitchFamily="34" charset="0"/>
              </a:rPr>
              <a:t>Image Credit:</a:t>
            </a:r>
            <a:r>
              <a:rPr lang="en-US" sz="1800" b="0" i="0" u="none" strike="noStrike" dirty="0">
                <a:solidFill>
                  <a:srgbClr val="000000"/>
                </a:solidFill>
                <a:effectLst/>
                <a:latin typeface="Calibri" panose="020F0502020204030204" pitchFamily="34" charset="0"/>
              </a:rPr>
              <a:t> Laura Ohl, PhD images adapted from NIAID Visual &amp; Medical Arts - NIH </a:t>
            </a:r>
            <a:r>
              <a:rPr lang="en-US" sz="1800" b="0" i="0" u="none" strike="noStrike" dirty="0" err="1">
                <a:solidFill>
                  <a:srgbClr val="000000"/>
                </a:solidFill>
                <a:effectLst/>
                <a:latin typeface="Calibri" panose="020F0502020204030204" pitchFamily="34" charset="0"/>
              </a:rPr>
              <a:t>BioArt</a:t>
            </a:r>
            <a:r>
              <a:rPr lang="en-US" sz="1800" b="0" i="0" u="none" strike="noStrike" dirty="0">
                <a:solidFill>
                  <a:srgbClr val="000000"/>
                </a:solidFill>
                <a:effectLst/>
                <a:latin typeface="Calibri" panose="020F0502020204030204" pitchFamily="34" charset="0"/>
              </a:rPr>
              <a:t>, Creative Commons Attribution Non-Commercial </a:t>
            </a:r>
            <a:r>
              <a:rPr lang="en-US" sz="1800" b="0" i="0" u="none" strike="noStrike" dirty="0" err="1">
                <a:solidFill>
                  <a:srgbClr val="000000"/>
                </a:solidFill>
                <a:effectLst/>
                <a:latin typeface="Calibri" panose="020F0502020204030204" pitchFamily="34" charset="0"/>
              </a:rPr>
              <a:t>ShareAlike</a:t>
            </a:r>
            <a:r>
              <a:rPr lang="en-US" sz="1800" b="0" i="0" u="none" strike="noStrike" dirty="0">
                <a:solidFill>
                  <a:srgbClr val="000000"/>
                </a:solidFill>
                <a:effectLst/>
                <a:latin typeface="Calibri" panose="020F0502020204030204" pitchFamily="34" charset="0"/>
              </a:rPr>
              <a:t> 3.0 </a:t>
            </a:r>
            <a:endParaRPr lang="en-US" b="0" dirty="0">
              <a:effectLst/>
            </a:endParaRPr>
          </a:p>
          <a:p>
            <a:pPr>
              <a:buNone/>
            </a:pPr>
            <a:br>
              <a:rPr lang="en-US" dirty="0"/>
            </a:br>
            <a:endParaRPr lang="en-US" dirty="0"/>
          </a:p>
        </p:txBody>
      </p:sp>
      <p:sp>
        <p:nvSpPr>
          <p:cNvPr id="4" name="Slide Number Placeholder 3"/>
          <p:cNvSpPr>
            <a:spLocks noGrp="1"/>
          </p:cNvSpPr>
          <p:nvPr>
            <p:ph type="sldNum" sz="quarter" idx="5"/>
          </p:nvPr>
        </p:nvSpPr>
        <p:spPr/>
        <p:txBody>
          <a:bodyPr/>
          <a:lstStyle/>
          <a:p>
            <a:fld id="{B12B063F-553E-43F2-9196-4945320458E3}" type="slidenum">
              <a:rPr lang="en-US" smtClean="0"/>
              <a:t>3</a:t>
            </a:fld>
            <a:endParaRPr lang="en-US"/>
          </a:p>
        </p:txBody>
      </p:sp>
    </p:spTree>
    <p:extLst>
      <p:ext uri="{BB962C8B-B14F-4D97-AF65-F5344CB8AC3E}">
        <p14:creationId xmlns:p14="http://schemas.microsoft.com/office/powerpoint/2010/main" val="22459775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dirty="0"/>
              <a:t>www.sciencebuddies.org</a:t>
            </a:r>
            <a:endParaRPr lang="en-US" sz="1800" b="1" dirty="0">
              <a:effectLst/>
              <a:latin typeface="Calibri" panose="020F050202020403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effectLst/>
              <a:latin typeface="Calibri" panose="020F050202020403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Times New Roman" panose="02020603050405020304" pitchFamily="18" charset="0"/>
              </a:rPr>
              <a:t>Figure 2</a:t>
            </a:r>
            <a:r>
              <a:rPr lang="en-US" sz="1800" dirty="0">
                <a:effectLst/>
                <a:latin typeface="Calibri" panose="020F0502020204030204" pitchFamily="34" charset="0"/>
                <a:ea typeface="Times New Roman" panose="02020603050405020304" pitchFamily="18" charset="0"/>
              </a:rPr>
              <a:t>. Expected results for yeast with and without sugar. (A) Yeast without sugar. (B) Yeast with sugar after 10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Times New Roman" panose="02020603050405020304" pitchFamily="18" charset="0"/>
              </a:rPr>
              <a:t>Image Credit: </a:t>
            </a:r>
            <a:r>
              <a:rPr lang="en-US" sz="1800" dirty="0">
                <a:effectLst/>
                <a:latin typeface="Calibri" panose="020F0502020204030204" pitchFamily="34" charset="0"/>
                <a:ea typeface="Times New Roman" panose="02020603050405020304" pitchFamily="18" charset="0"/>
              </a:rPr>
              <a:t>Laura Ohl, PhD / </a:t>
            </a:r>
            <a:r>
              <a:rPr lang="en-US" sz="1800" dirty="0" err="1">
                <a:effectLst/>
                <a:latin typeface="Calibri" panose="020F0502020204030204" pitchFamily="34" charset="0"/>
                <a:ea typeface="Times New Roman" panose="02020603050405020304" pitchFamily="18" charset="0"/>
              </a:rPr>
              <a:t>ScienceBuddies</a:t>
            </a:r>
            <a:endParaRPr lang="en-US"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12B063F-553E-43F2-9196-4945320458E3}" type="slidenum">
              <a:rPr lang="en-US" smtClean="0"/>
              <a:t>4</a:t>
            </a:fld>
            <a:endParaRPr lang="en-US"/>
          </a:p>
        </p:txBody>
      </p:sp>
    </p:spTree>
    <p:extLst>
      <p:ext uri="{BB962C8B-B14F-4D97-AF65-F5344CB8AC3E}">
        <p14:creationId xmlns:p14="http://schemas.microsoft.com/office/powerpoint/2010/main" val="2675618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www.sciencebuddies.org</a:t>
            </a:r>
            <a:endParaRPr lang="en-US" sz="1050" b="1" dirty="0">
              <a:effectLst/>
              <a:latin typeface="Calibri" panose="020F050202020403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effectLst/>
              <a:latin typeface="Calibri" panose="020F050202020403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Times New Roman" panose="02020603050405020304" pitchFamily="18" charset="0"/>
              </a:rPr>
              <a:t>Figure 3</a:t>
            </a:r>
            <a:r>
              <a:rPr lang="en-US" sz="1800" dirty="0">
                <a:effectLst/>
                <a:latin typeface="Calibri" panose="020F0502020204030204" pitchFamily="34" charset="0"/>
                <a:ea typeface="Times New Roman" panose="02020603050405020304" pitchFamily="18" charset="0"/>
              </a:rPr>
              <a:t>. Expected results for the lysis of the cells. (A) Immediately after hydrogen peroxide is added foam continues to expand (B) With mixing foam reduces at 5 minutes. (C) Foam fully dissipates with mixing by 10 minutes. </a:t>
            </a:r>
            <a:endParaRPr lang="en-US" sz="1800" dirty="0">
              <a:effectLst/>
              <a:latin typeface="Times New Roman" panose="02020603050405020304" pitchFamily="18" charset="0"/>
              <a:ea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Times New Roman" panose="02020603050405020304" pitchFamily="18" charset="0"/>
              </a:rPr>
              <a:t>Image Credit: </a:t>
            </a:r>
            <a:r>
              <a:rPr lang="en-US" sz="1200" dirty="0">
                <a:effectLst/>
                <a:latin typeface="Calibri" panose="020F0502020204030204" pitchFamily="34" charset="0"/>
                <a:ea typeface="Times New Roman" panose="02020603050405020304" pitchFamily="18" charset="0"/>
              </a:rPr>
              <a:t>Laura Ohl, PhD / </a:t>
            </a:r>
            <a:r>
              <a:rPr lang="en-US" sz="1200" dirty="0" err="1">
                <a:effectLst/>
                <a:latin typeface="Calibri" panose="020F0502020204030204" pitchFamily="34" charset="0"/>
                <a:ea typeface="Times New Roman" panose="02020603050405020304" pitchFamily="18" charset="0"/>
              </a:rPr>
              <a:t>ScienceBuddies</a:t>
            </a:r>
            <a:endParaRPr lang="en-US" sz="12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B12B063F-553E-43F2-9196-4945320458E3}" type="slidenum">
              <a:rPr lang="en-US" smtClean="0"/>
              <a:t>5</a:t>
            </a:fld>
            <a:endParaRPr lang="en-US"/>
          </a:p>
        </p:txBody>
      </p:sp>
    </p:spTree>
    <p:extLst>
      <p:ext uri="{BB962C8B-B14F-4D97-AF65-F5344CB8AC3E}">
        <p14:creationId xmlns:p14="http://schemas.microsoft.com/office/powerpoint/2010/main" val="19320279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www.sciencebuddies.org</a:t>
            </a:r>
            <a:endParaRPr lang="en-US" sz="1800" b="1" dirty="0">
              <a:effectLst/>
              <a:latin typeface="Calibri" panose="020F050202020403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effectLst/>
              <a:latin typeface="Calibri" panose="020F050202020403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Times New Roman" panose="02020603050405020304" pitchFamily="18" charset="0"/>
              </a:rPr>
              <a:t>Figure 4. </a:t>
            </a:r>
            <a:r>
              <a:rPr lang="en-US" sz="1800" dirty="0">
                <a:effectLst/>
                <a:latin typeface="Calibri" panose="020F0502020204030204" pitchFamily="34" charset="0"/>
                <a:ea typeface="Times New Roman" panose="02020603050405020304" pitchFamily="18" charset="0"/>
              </a:rPr>
              <a:t>Expected results for the filtration of protein from cells. (A) The funnel is clear of cell debris. (B) The filter is full of yeast cell debris (pictured here undyed). (C) The unfiltered solution remains the same as the previous solution. (D) Filtered solution results in clear “purified protein.”</a:t>
            </a:r>
            <a:r>
              <a:rPr lang="en-US" sz="1800" b="1" dirty="0">
                <a:effectLst/>
                <a:latin typeface="Calibri" panose="020F0502020204030204" pitchFamily="34" charset="0"/>
                <a:ea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effectLst/>
              <a:latin typeface="Calibri" panose="020F050202020403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Times New Roman" panose="02020603050405020304" pitchFamily="18" charset="0"/>
              </a:rPr>
              <a:t>Image Credit: </a:t>
            </a:r>
            <a:r>
              <a:rPr lang="en-US" sz="1800" dirty="0">
                <a:effectLst/>
                <a:latin typeface="Calibri" panose="020F0502020204030204" pitchFamily="34" charset="0"/>
                <a:ea typeface="Times New Roman" panose="02020603050405020304" pitchFamily="18" charset="0"/>
              </a:rPr>
              <a:t>Laura Ohl, PhD / </a:t>
            </a:r>
            <a:r>
              <a:rPr lang="en-US" sz="1800" dirty="0" err="1">
                <a:effectLst/>
                <a:latin typeface="Calibri" panose="020F0502020204030204" pitchFamily="34" charset="0"/>
                <a:ea typeface="Times New Roman" panose="02020603050405020304" pitchFamily="18" charset="0"/>
              </a:rPr>
              <a:t>ScienceBuddies</a:t>
            </a:r>
            <a:endParaRPr lang="en-US" sz="18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12B063F-553E-43F2-9196-4945320458E3}" type="slidenum">
              <a:rPr lang="en-US" smtClean="0"/>
              <a:t>6</a:t>
            </a:fld>
            <a:endParaRPr lang="en-US"/>
          </a:p>
        </p:txBody>
      </p:sp>
    </p:spTree>
    <p:extLst>
      <p:ext uri="{BB962C8B-B14F-4D97-AF65-F5344CB8AC3E}">
        <p14:creationId xmlns:p14="http://schemas.microsoft.com/office/powerpoint/2010/main" val="1902455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D634B-03FF-2A53-F3AA-E8283B5503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679E20F-D3D6-3A1F-AE13-85D660730A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B726E0B-A876-7EBC-D308-0FC0CC215D78}"/>
              </a:ext>
            </a:extLst>
          </p:cNvPr>
          <p:cNvSpPr>
            <a:spLocks noGrp="1"/>
          </p:cNvSpPr>
          <p:nvPr>
            <p:ph type="dt" sz="half" idx="10"/>
          </p:nvPr>
        </p:nvSpPr>
        <p:spPr/>
        <p:txBody>
          <a:bodyPr/>
          <a:lstStyle/>
          <a:p>
            <a:fld id="{1406D2EA-91D6-48AD-986F-2EB185422A1F}" type="datetimeFigureOut">
              <a:rPr lang="en-US" smtClean="0"/>
              <a:t>4/10/2025</a:t>
            </a:fld>
            <a:endParaRPr lang="en-US"/>
          </a:p>
        </p:txBody>
      </p:sp>
      <p:sp>
        <p:nvSpPr>
          <p:cNvPr id="5" name="Footer Placeholder 4">
            <a:extLst>
              <a:ext uri="{FF2B5EF4-FFF2-40B4-BE49-F238E27FC236}">
                <a16:creationId xmlns:a16="http://schemas.microsoft.com/office/drawing/2014/main" id="{CFEBD4A5-7219-54FC-EE22-84F1EA5B96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B00076-E5F4-D5DB-6649-42AC2755E7B5}"/>
              </a:ext>
            </a:extLst>
          </p:cNvPr>
          <p:cNvSpPr>
            <a:spLocks noGrp="1"/>
          </p:cNvSpPr>
          <p:nvPr>
            <p:ph type="sldNum" sz="quarter" idx="12"/>
          </p:nvPr>
        </p:nvSpPr>
        <p:spPr/>
        <p:txBody>
          <a:bodyPr/>
          <a:lstStyle/>
          <a:p>
            <a:fld id="{9189E5C6-8F78-42B1-B89E-4DDBAACA970A}" type="slidenum">
              <a:rPr lang="en-US" smtClean="0"/>
              <a:t>‹#›</a:t>
            </a:fld>
            <a:endParaRPr lang="en-US"/>
          </a:p>
        </p:txBody>
      </p:sp>
    </p:spTree>
    <p:extLst>
      <p:ext uri="{BB962C8B-B14F-4D97-AF65-F5344CB8AC3E}">
        <p14:creationId xmlns:p14="http://schemas.microsoft.com/office/powerpoint/2010/main" val="3867770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0E126-07A2-76D4-6510-1DFC3DD927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23F8CE-60AF-85B6-F487-304856F745F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FB3594-2365-706D-F7BC-22450F6006C4}"/>
              </a:ext>
            </a:extLst>
          </p:cNvPr>
          <p:cNvSpPr>
            <a:spLocks noGrp="1"/>
          </p:cNvSpPr>
          <p:nvPr>
            <p:ph type="dt" sz="half" idx="10"/>
          </p:nvPr>
        </p:nvSpPr>
        <p:spPr/>
        <p:txBody>
          <a:bodyPr/>
          <a:lstStyle/>
          <a:p>
            <a:fld id="{1406D2EA-91D6-48AD-986F-2EB185422A1F}" type="datetimeFigureOut">
              <a:rPr lang="en-US" smtClean="0"/>
              <a:t>4/10/2025</a:t>
            </a:fld>
            <a:endParaRPr lang="en-US"/>
          </a:p>
        </p:txBody>
      </p:sp>
      <p:sp>
        <p:nvSpPr>
          <p:cNvPr id="5" name="Footer Placeholder 4">
            <a:extLst>
              <a:ext uri="{FF2B5EF4-FFF2-40B4-BE49-F238E27FC236}">
                <a16:creationId xmlns:a16="http://schemas.microsoft.com/office/drawing/2014/main" id="{DF5F20C8-E486-87E0-7B95-85E2D3F4B1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2E9AAC-90D0-EDF7-1D34-7E363E640540}"/>
              </a:ext>
            </a:extLst>
          </p:cNvPr>
          <p:cNvSpPr>
            <a:spLocks noGrp="1"/>
          </p:cNvSpPr>
          <p:nvPr>
            <p:ph type="sldNum" sz="quarter" idx="12"/>
          </p:nvPr>
        </p:nvSpPr>
        <p:spPr/>
        <p:txBody>
          <a:bodyPr/>
          <a:lstStyle/>
          <a:p>
            <a:fld id="{9189E5C6-8F78-42B1-B89E-4DDBAACA970A}" type="slidenum">
              <a:rPr lang="en-US" smtClean="0"/>
              <a:t>‹#›</a:t>
            </a:fld>
            <a:endParaRPr lang="en-US"/>
          </a:p>
        </p:txBody>
      </p:sp>
    </p:spTree>
    <p:extLst>
      <p:ext uri="{BB962C8B-B14F-4D97-AF65-F5344CB8AC3E}">
        <p14:creationId xmlns:p14="http://schemas.microsoft.com/office/powerpoint/2010/main" val="1922957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1BB83-074F-3BDC-0E3B-B11A90E7B97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D2655AA-9D5F-A11F-FC0E-96DAE3FCF71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3C6E0FE-ACB5-1630-AEFC-E03A8F68A99C}"/>
              </a:ext>
            </a:extLst>
          </p:cNvPr>
          <p:cNvSpPr>
            <a:spLocks noGrp="1"/>
          </p:cNvSpPr>
          <p:nvPr>
            <p:ph type="dt" sz="half" idx="10"/>
          </p:nvPr>
        </p:nvSpPr>
        <p:spPr/>
        <p:txBody>
          <a:bodyPr/>
          <a:lstStyle/>
          <a:p>
            <a:fld id="{1406D2EA-91D6-48AD-986F-2EB185422A1F}" type="datetimeFigureOut">
              <a:rPr lang="en-US" smtClean="0"/>
              <a:t>4/10/2025</a:t>
            </a:fld>
            <a:endParaRPr lang="en-US"/>
          </a:p>
        </p:txBody>
      </p:sp>
      <p:sp>
        <p:nvSpPr>
          <p:cNvPr id="5" name="Footer Placeholder 4">
            <a:extLst>
              <a:ext uri="{FF2B5EF4-FFF2-40B4-BE49-F238E27FC236}">
                <a16:creationId xmlns:a16="http://schemas.microsoft.com/office/drawing/2014/main" id="{F2116ECA-41A4-5DF1-BA79-5A1D9EEEA9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467D2E-701E-333D-B87B-867C6B42D19E}"/>
              </a:ext>
            </a:extLst>
          </p:cNvPr>
          <p:cNvSpPr>
            <a:spLocks noGrp="1"/>
          </p:cNvSpPr>
          <p:nvPr>
            <p:ph type="sldNum" sz="quarter" idx="12"/>
          </p:nvPr>
        </p:nvSpPr>
        <p:spPr/>
        <p:txBody>
          <a:bodyPr/>
          <a:lstStyle/>
          <a:p>
            <a:fld id="{9189E5C6-8F78-42B1-B89E-4DDBAACA970A}" type="slidenum">
              <a:rPr lang="en-US" smtClean="0"/>
              <a:t>‹#›</a:t>
            </a:fld>
            <a:endParaRPr lang="en-US"/>
          </a:p>
        </p:txBody>
      </p:sp>
    </p:spTree>
    <p:extLst>
      <p:ext uri="{BB962C8B-B14F-4D97-AF65-F5344CB8AC3E}">
        <p14:creationId xmlns:p14="http://schemas.microsoft.com/office/powerpoint/2010/main" val="2329778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C4A75-5042-B946-EB9C-363781CF0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8486EE4-58D0-01CE-8CC3-A5EB194A04A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5DD5FAE-B54D-F3B8-FDBB-524B108C8FF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AD505DC-8780-5D1A-D464-25C682D31C4A}"/>
              </a:ext>
            </a:extLst>
          </p:cNvPr>
          <p:cNvSpPr>
            <a:spLocks noGrp="1"/>
          </p:cNvSpPr>
          <p:nvPr>
            <p:ph type="dt" sz="half" idx="10"/>
          </p:nvPr>
        </p:nvSpPr>
        <p:spPr/>
        <p:txBody>
          <a:bodyPr/>
          <a:lstStyle/>
          <a:p>
            <a:fld id="{1406D2EA-91D6-48AD-986F-2EB185422A1F}" type="datetimeFigureOut">
              <a:rPr lang="en-US" smtClean="0"/>
              <a:t>4/10/2025</a:t>
            </a:fld>
            <a:endParaRPr lang="en-US"/>
          </a:p>
        </p:txBody>
      </p:sp>
      <p:sp>
        <p:nvSpPr>
          <p:cNvPr id="6" name="Footer Placeholder 5">
            <a:extLst>
              <a:ext uri="{FF2B5EF4-FFF2-40B4-BE49-F238E27FC236}">
                <a16:creationId xmlns:a16="http://schemas.microsoft.com/office/drawing/2014/main" id="{16CA37EF-FCF5-EA46-A4D7-5F11B71223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D0FDA1-D313-EC3D-89D9-3E19CC626750}"/>
              </a:ext>
            </a:extLst>
          </p:cNvPr>
          <p:cNvSpPr>
            <a:spLocks noGrp="1"/>
          </p:cNvSpPr>
          <p:nvPr>
            <p:ph type="sldNum" sz="quarter" idx="12"/>
          </p:nvPr>
        </p:nvSpPr>
        <p:spPr/>
        <p:txBody>
          <a:bodyPr/>
          <a:lstStyle/>
          <a:p>
            <a:fld id="{9189E5C6-8F78-42B1-B89E-4DDBAACA970A}" type="slidenum">
              <a:rPr lang="en-US" smtClean="0"/>
              <a:t>‹#›</a:t>
            </a:fld>
            <a:endParaRPr lang="en-US"/>
          </a:p>
        </p:txBody>
      </p:sp>
    </p:spTree>
    <p:extLst>
      <p:ext uri="{BB962C8B-B14F-4D97-AF65-F5344CB8AC3E}">
        <p14:creationId xmlns:p14="http://schemas.microsoft.com/office/powerpoint/2010/main" val="277692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3BB66-2E9B-1A79-2B6B-AEE82FFAB56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738B63C-A1E3-388E-D0AC-6D62F71C83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CC8BDD4-2AE7-3ADB-FDA9-540D0424E8F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A7DD0C1-8925-3015-E44D-8D2E83ED12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2585C99-7AFF-233F-B1ED-535B46F8BA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65E4AD7-F29F-04FB-DD3C-40EFFBE90A12}"/>
              </a:ext>
            </a:extLst>
          </p:cNvPr>
          <p:cNvSpPr>
            <a:spLocks noGrp="1"/>
          </p:cNvSpPr>
          <p:nvPr>
            <p:ph type="dt" sz="half" idx="10"/>
          </p:nvPr>
        </p:nvSpPr>
        <p:spPr/>
        <p:txBody>
          <a:bodyPr/>
          <a:lstStyle/>
          <a:p>
            <a:fld id="{1406D2EA-91D6-48AD-986F-2EB185422A1F}" type="datetimeFigureOut">
              <a:rPr lang="en-US" smtClean="0"/>
              <a:t>4/10/2025</a:t>
            </a:fld>
            <a:endParaRPr lang="en-US"/>
          </a:p>
        </p:txBody>
      </p:sp>
      <p:sp>
        <p:nvSpPr>
          <p:cNvPr id="8" name="Footer Placeholder 7">
            <a:extLst>
              <a:ext uri="{FF2B5EF4-FFF2-40B4-BE49-F238E27FC236}">
                <a16:creationId xmlns:a16="http://schemas.microsoft.com/office/drawing/2014/main" id="{CE6103D2-247A-7772-BCDF-FD27E545A57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2A1A343-0721-B4A8-0994-18459684F5CD}"/>
              </a:ext>
            </a:extLst>
          </p:cNvPr>
          <p:cNvSpPr>
            <a:spLocks noGrp="1"/>
          </p:cNvSpPr>
          <p:nvPr>
            <p:ph type="sldNum" sz="quarter" idx="12"/>
          </p:nvPr>
        </p:nvSpPr>
        <p:spPr/>
        <p:txBody>
          <a:bodyPr/>
          <a:lstStyle/>
          <a:p>
            <a:fld id="{9189E5C6-8F78-42B1-B89E-4DDBAACA970A}" type="slidenum">
              <a:rPr lang="en-US" smtClean="0"/>
              <a:t>‹#›</a:t>
            </a:fld>
            <a:endParaRPr lang="en-US"/>
          </a:p>
        </p:txBody>
      </p:sp>
    </p:spTree>
    <p:extLst>
      <p:ext uri="{BB962C8B-B14F-4D97-AF65-F5344CB8AC3E}">
        <p14:creationId xmlns:p14="http://schemas.microsoft.com/office/powerpoint/2010/main" val="4281200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FE417-634F-1181-E495-8A257D65832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B96BD4-7BCC-7DF8-FAFC-247CF1544FB5}"/>
              </a:ext>
            </a:extLst>
          </p:cNvPr>
          <p:cNvSpPr>
            <a:spLocks noGrp="1"/>
          </p:cNvSpPr>
          <p:nvPr>
            <p:ph type="dt" sz="half" idx="10"/>
          </p:nvPr>
        </p:nvSpPr>
        <p:spPr/>
        <p:txBody>
          <a:bodyPr/>
          <a:lstStyle/>
          <a:p>
            <a:fld id="{1406D2EA-91D6-48AD-986F-2EB185422A1F}" type="datetimeFigureOut">
              <a:rPr lang="en-US" smtClean="0"/>
              <a:t>4/10/2025</a:t>
            </a:fld>
            <a:endParaRPr lang="en-US"/>
          </a:p>
        </p:txBody>
      </p:sp>
      <p:sp>
        <p:nvSpPr>
          <p:cNvPr id="4" name="Footer Placeholder 3">
            <a:extLst>
              <a:ext uri="{FF2B5EF4-FFF2-40B4-BE49-F238E27FC236}">
                <a16:creationId xmlns:a16="http://schemas.microsoft.com/office/drawing/2014/main" id="{F19B626F-92CF-AB41-6C62-BA49C3369B2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CA953B1-7BBC-50B7-AF45-7799D9ADCC9C}"/>
              </a:ext>
            </a:extLst>
          </p:cNvPr>
          <p:cNvSpPr>
            <a:spLocks noGrp="1"/>
          </p:cNvSpPr>
          <p:nvPr>
            <p:ph type="sldNum" sz="quarter" idx="12"/>
          </p:nvPr>
        </p:nvSpPr>
        <p:spPr/>
        <p:txBody>
          <a:bodyPr/>
          <a:lstStyle/>
          <a:p>
            <a:fld id="{9189E5C6-8F78-42B1-B89E-4DDBAACA970A}" type="slidenum">
              <a:rPr lang="en-US" smtClean="0"/>
              <a:t>‹#›</a:t>
            </a:fld>
            <a:endParaRPr lang="en-US"/>
          </a:p>
        </p:txBody>
      </p:sp>
    </p:spTree>
    <p:extLst>
      <p:ext uri="{BB962C8B-B14F-4D97-AF65-F5344CB8AC3E}">
        <p14:creationId xmlns:p14="http://schemas.microsoft.com/office/powerpoint/2010/main" val="2927938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C2965CE-451E-8AD9-B53B-DB1799E4694A}"/>
              </a:ext>
            </a:extLst>
          </p:cNvPr>
          <p:cNvSpPr>
            <a:spLocks noGrp="1"/>
          </p:cNvSpPr>
          <p:nvPr>
            <p:ph type="dt" sz="half" idx="10"/>
          </p:nvPr>
        </p:nvSpPr>
        <p:spPr/>
        <p:txBody>
          <a:bodyPr/>
          <a:lstStyle/>
          <a:p>
            <a:fld id="{1406D2EA-91D6-48AD-986F-2EB185422A1F}" type="datetimeFigureOut">
              <a:rPr lang="en-US" smtClean="0"/>
              <a:t>4/10/2025</a:t>
            </a:fld>
            <a:endParaRPr lang="en-US"/>
          </a:p>
        </p:txBody>
      </p:sp>
      <p:sp>
        <p:nvSpPr>
          <p:cNvPr id="3" name="Footer Placeholder 2">
            <a:extLst>
              <a:ext uri="{FF2B5EF4-FFF2-40B4-BE49-F238E27FC236}">
                <a16:creationId xmlns:a16="http://schemas.microsoft.com/office/drawing/2014/main" id="{8C85B7E9-EF39-E54E-ADF6-4B1190C6529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6E9EDE-6908-DD0F-28D7-F20731AE057E}"/>
              </a:ext>
            </a:extLst>
          </p:cNvPr>
          <p:cNvSpPr>
            <a:spLocks noGrp="1"/>
          </p:cNvSpPr>
          <p:nvPr>
            <p:ph type="sldNum" sz="quarter" idx="12"/>
          </p:nvPr>
        </p:nvSpPr>
        <p:spPr/>
        <p:txBody>
          <a:bodyPr/>
          <a:lstStyle/>
          <a:p>
            <a:fld id="{9189E5C6-8F78-42B1-B89E-4DDBAACA970A}" type="slidenum">
              <a:rPr lang="en-US" smtClean="0"/>
              <a:t>‹#›</a:t>
            </a:fld>
            <a:endParaRPr lang="en-US"/>
          </a:p>
        </p:txBody>
      </p:sp>
    </p:spTree>
    <p:extLst>
      <p:ext uri="{BB962C8B-B14F-4D97-AF65-F5344CB8AC3E}">
        <p14:creationId xmlns:p14="http://schemas.microsoft.com/office/powerpoint/2010/main" val="4249860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7E30C-7623-E8E6-27AA-79E1447B33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E5D9DAF-7B45-AD1A-C875-7212C19898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6433C72-429E-7B88-D783-B36EB01769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1BE7AC-500C-2FD0-8D8B-57AD0FD4C649}"/>
              </a:ext>
            </a:extLst>
          </p:cNvPr>
          <p:cNvSpPr>
            <a:spLocks noGrp="1"/>
          </p:cNvSpPr>
          <p:nvPr>
            <p:ph type="dt" sz="half" idx="10"/>
          </p:nvPr>
        </p:nvSpPr>
        <p:spPr/>
        <p:txBody>
          <a:bodyPr/>
          <a:lstStyle/>
          <a:p>
            <a:fld id="{1406D2EA-91D6-48AD-986F-2EB185422A1F}" type="datetimeFigureOut">
              <a:rPr lang="en-US" smtClean="0"/>
              <a:t>4/10/2025</a:t>
            </a:fld>
            <a:endParaRPr lang="en-US"/>
          </a:p>
        </p:txBody>
      </p:sp>
      <p:sp>
        <p:nvSpPr>
          <p:cNvPr id="6" name="Footer Placeholder 5">
            <a:extLst>
              <a:ext uri="{FF2B5EF4-FFF2-40B4-BE49-F238E27FC236}">
                <a16:creationId xmlns:a16="http://schemas.microsoft.com/office/drawing/2014/main" id="{137E2C4D-1667-F8AC-8D5A-DFDD001750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A549A2-6DCE-7D29-D647-F41308681733}"/>
              </a:ext>
            </a:extLst>
          </p:cNvPr>
          <p:cNvSpPr>
            <a:spLocks noGrp="1"/>
          </p:cNvSpPr>
          <p:nvPr>
            <p:ph type="sldNum" sz="quarter" idx="12"/>
          </p:nvPr>
        </p:nvSpPr>
        <p:spPr/>
        <p:txBody>
          <a:bodyPr/>
          <a:lstStyle/>
          <a:p>
            <a:fld id="{9189E5C6-8F78-42B1-B89E-4DDBAACA970A}" type="slidenum">
              <a:rPr lang="en-US" smtClean="0"/>
              <a:t>‹#›</a:t>
            </a:fld>
            <a:endParaRPr lang="en-US"/>
          </a:p>
        </p:txBody>
      </p:sp>
    </p:spTree>
    <p:extLst>
      <p:ext uri="{BB962C8B-B14F-4D97-AF65-F5344CB8AC3E}">
        <p14:creationId xmlns:p14="http://schemas.microsoft.com/office/powerpoint/2010/main" val="2087886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DEEDB-1BDF-768C-3DE4-A3AFAAF178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06F6EDF-F277-C29A-DC8A-3E93CAD910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F30C62C-B307-9798-BA68-2770C67899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B7A301-A7A5-D90E-329A-11C2FE69FF43}"/>
              </a:ext>
            </a:extLst>
          </p:cNvPr>
          <p:cNvSpPr>
            <a:spLocks noGrp="1"/>
          </p:cNvSpPr>
          <p:nvPr>
            <p:ph type="dt" sz="half" idx="10"/>
          </p:nvPr>
        </p:nvSpPr>
        <p:spPr/>
        <p:txBody>
          <a:bodyPr/>
          <a:lstStyle/>
          <a:p>
            <a:fld id="{1406D2EA-91D6-48AD-986F-2EB185422A1F}" type="datetimeFigureOut">
              <a:rPr lang="en-US" smtClean="0"/>
              <a:t>4/10/2025</a:t>
            </a:fld>
            <a:endParaRPr lang="en-US"/>
          </a:p>
        </p:txBody>
      </p:sp>
      <p:sp>
        <p:nvSpPr>
          <p:cNvPr id="6" name="Footer Placeholder 5">
            <a:extLst>
              <a:ext uri="{FF2B5EF4-FFF2-40B4-BE49-F238E27FC236}">
                <a16:creationId xmlns:a16="http://schemas.microsoft.com/office/drawing/2014/main" id="{46D6BCE4-B4B1-8C54-6665-0B86E13C82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BF6F1E-8026-71BB-F956-2D25A38C64D3}"/>
              </a:ext>
            </a:extLst>
          </p:cNvPr>
          <p:cNvSpPr>
            <a:spLocks noGrp="1"/>
          </p:cNvSpPr>
          <p:nvPr>
            <p:ph type="sldNum" sz="quarter" idx="12"/>
          </p:nvPr>
        </p:nvSpPr>
        <p:spPr/>
        <p:txBody>
          <a:bodyPr/>
          <a:lstStyle/>
          <a:p>
            <a:fld id="{9189E5C6-8F78-42B1-B89E-4DDBAACA970A}" type="slidenum">
              <a:rPr lang="en-US" smtClean="0"/>
              <a:t>‹#›</a:t>
            </a:fld>
            <a:endParaRPr lang="en-US"/>
          </a:p>
        </p:txBody>
      </p:sp>
    </p:spTree>
    <p:extLst>
      <p:ext uri="{BB962C8B-B14F-4D97-AF65-F5344CB8AC3E}">
        <p14:creationId xmlns:p14="http://schemas.microsoft.com/office/powerpoint/2010/main" val="3701903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B8B8A-F490-4EA4-928E-0CD1E2A5D11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36C23F-3E21-DA35-5E73-B59DFBD3E84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E76323-FFA7-656A-9A06-28F7D2D40ECA}"/>
              </a:ext>
            </a:extLst>
          </p:cNvPr>
          <p:cNvSpPr>
            <a:spLocks noGrp="1"/>
          </p:cNvSpPr>
          <p:nvPr>
            <p:ph type="dt" sz="half" idx="10"/>
          </p:nvPr>
        </p:nvSpPr>
        <p:spPr/>
        <p:txBody>
          <a:bodyPr/>
          <a:lstStyle/>
          <a:p>
            <a:fld id="{1406D2EA-91D6-48AD-986F-2EB185422A1F}" type="datetimeFigureOut">
              <a:rPr lang="en-US" smtClean="0"/>
              <a:t>4/10/2025</a:t>
            </a:fld>
            <a:endParaRPr lang="en-US"/>
          </a:p>
        </p:txBody>
      </p:sp>
      <p:sp>
        <p:nvSpPr>
          <p:cNvPr id="5" name="Footer Placeholder 4">
            <a:extLst>
              <a:ext uri="{FF2B5EF4-FFF2-40B4-BE49-F238E27FC236}">
                <a16:creationId xmlns:a16="http://schemas.microsoft.com/office/drawing/2014/main" id="{410A9F0B-BD7B-DAEF-20EE-BA39D4EC45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0F20F9-5F43-CFBE-9088-878A6806540D}"/>
              </a:ext>
            </a:extLst>
          </p:cNvPr>
          <p:cNvSpPr>
            <a:spLocks noGrp="1"/>
          </p:cNvSpPr>
          <p:nvPr>
            <p:ph type="sldNum" sz="quarter" idx="12"/>
          </p:nvPr>
        </p:nvSpPr>
        <p:spPr/>
        <p:txBody>
          <a:bodyPr/>
          <a:lstStyle/>
          <a:p>
            <a:fld id="{9189E5C6-8F78-42B1-B89E-4DDBAACA970A}" type="slidenum">
              <a:rPr lang="en-US" smtClean="0"/>
              <a:t>‹#›</a:t>
            </a:fld>
            <a:endParaRPr lang="en-US"/>
          </a:p>
        </p:txBody>
      </p:sp>
    </p:spTree>
    <p:extLst>
      <p:ext uri="{BB962C8B-B14F-4D97-AF65-F5344CB8AC3E}">
        <p14:creationId xmlns:p14="http://schemas.microsoft.com/office/powerpoint/2010/main" val="2461769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A0A45F-4765-4389-4870-7AEA6AEFCBA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4D6561-AC38-4C25-29BF-E6876E76AFE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2FC673-8873-B940-D405-0232BF59FBBE}"/>
              </a:ext>
            </a:extLst>
          </p:cNvPr>
          <p:cNvSpPr>
            <a:spLocks noGrp="1"/>
          </p:cNvSpPr>
          <p:nvPr>
            <p:ph type="dt" sz="half" idx="10"/>
          </p:nvPr>
        </p:nvSpPr>
        <p:spPr/>
        <p:txBody>
          <a:bodyPr/>
          <a:lstStyle/>
          <a:p>
            <a:fld id="{1406D2EA-91D6-48AD-986F-2EB185422A1F}" type="datetimeFigureOut">
              <a:rPr lang="en-US" smtClean="0"/>
              <a:t>4/10/2025</a:t>
            </a:fld>
            <a:endParaRPr lang="en-US"/>
          </a:p>
        </p:txBody>
      </p:sp>
      <p:sp>
        <p:nvSpPr>
          <p:cNvPr id="5" name="Footer Placeholder 4">
            <a:extLst>
              <a:ext uri="{FF2B5EF4-FFF2-40B4-BE49-F238E27FC236}">
                <a16:creationId xmlns:a16="http://schemas.microsoft.com/office/drawing/2014/main" id="{2B4F6876-0504-BF80-9DB0-2427E23382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621798-F990-754C-A2C5-29F886C1867D}"/>
              </a:ext>
            </a:extLst>
          </p:cNvPr>
          <p:cNvSpPr>
            <a:spLocks noGrp="1"/>
          </p:cNvSpPr>
          <p:nvPr>
            <p:ph type="sldNum" sz="quarter" idx="12"/>
          </p:nvPr>
        </p:nvSpPr>
        <p:spPr/>
        <p:txBody>
          <a:bodyPr/>
          <a:lstStyle/>
          <a:p>
            <a:fld id="{9189E5C6-8F78-42B1-B89E-4DDBAACA970A}" type="slidenum">
              <a:rPr lang="en-US" smtClean="0"/>
              <a:t>‹#›</a:t>
            </a:fld>
            <a:endParaRPr lang="en-US"/>
          </a:p>
        </p:txBody>
      </p:sp>
    </p:spTree>
    <p:extLst>
      <p:ext uri="{BB962C8B-B14F-4D97-AF65-F5344CB8AC3E}">
        <p14:creationId xmlns:p14="http://schemas.microsoft.com/office/powerpoint/2010/main" val="3835830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C3D0F1-D47B-4937-72B0-322AEB8147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8FA58F-BD42-CB84-540F-D76D55CE04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CE0836-B57F-0F3B-565C-3DC8D78E84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406D2EA-91D6-48AD-986F-2EB185422A1F}" type="datetimeFigureOut">
              <a:rPr lang="en-US" smtClean="0"/>
              <a:t>4/10/2025</a:t>
            </a:fld>
            <a:endParaRPr lang="en-US"/>
          </a:p>
        </p:txBody>
      </p:sp>
      <p:sp>
        <p:nvSpPr>
          <p:cNvPr id="5" name="Footer Placeholder 4">
            <a:extLst>
              <a:ext uri="{FF2B5EF4-FFF2-40B4-BE49-F238E27FC236}">
                <a16:creationId xmlns:a16="http://schemas.microsoft.com/office/drawing/2014/main" id="{860CFA2D-12DD-F34E-2F99-FB72189D7C8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3C53E86-9F45-D7C2-09BF-92AD6CE63E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189E5C6-8F78-42B1-B89E-4DDBAACA970A}" type="slidenum">
              <a:rPr lang="en-US" smtClean="0"/>
              <a:t>‹#›</a:t>
            </a:fld>
            <a:endParaRPr lang="en-US"/>
          </a:p>
        </p:txBody>
      </p:sp>
    </p:spTree>
    <p:extLst>
      <p:ext uri="{BB962C8B-B14F-4D97-AF65-F5344CB8AC3E}">
        <p14:creationId xmlns:p14="http://schemas.microsoft.com/office/powerpoint/2010/main" val="40826264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9.png"/><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microsoft.com/office/2007/relationships/hdphoto" Target="../media/hdphoto6.wdp"/><Relationship Id="rId5" Type="http://schemas.openxmlformats.org/officeDocument/2006/relationships/image" Target="../media/image12.png"/><Relationship Id="rId10" Type="http://schemas.microsoft.com/office/2007/relationships/hdphoto" Target="../media/hdphoto8.wdp"/><Relationship Id="rId4" Type="http://schemas.microsoft.com/office/2007/relationships/hdphoto" Target="../media/hdphoto5.wdp"/><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B1B46-7945-0D69-9DFB-030303B38540}"/>
              </a:ext>
            </a:extLst>
          </p:cNvPr>
          <p:cNvSpPr>
            <a:spLocks noGrp="1"/>
          </p:cNvSpPr>
          <p:nvPr>
            <p:ph type="ctrTitle"/>
          </p:nvPr>
        </p:nvSpPr>
        <p:spPr/>
        <p:txBody>
          <a:bodyPr/>
          <a:lstStyle/>
          <a:p>
            <a:r>
              <a:rPr lang="en-US" dirty="0"/>
              <a:t>Modeling Biologic Development</a:t>
            </a:r>
          </a:p>
        </p:txBody>
      </p:sp>
      <p:sp>
        <p:nvSpPr>
          <p:cNvPr id="3" name="Subtitle 2">
            <a:extLst>
              <a:ext uri="{FF2B5EF4-FFF2-40B4-BE49-F238E27FC236}">
                <a16:creationId xmlns:a16="http://schemas.microsoft.com/office/drawing/2014/main" id="{DD5A2732-7C51-54B4-248C-34B1F0A245DE}"/>
              </a:ext>
            </a:extLst>
          </p:cNvPr>
          <p:cNvSpPr>
            <a:spLocks noGrp="1"/>
          </p:cNvSpPr>
          <p:nvPr>
            <p:ph type="subTitle" idx="1"/>
          </p:nvPr>
        </p:nvSpPr>
        <p:spPr/>
        <p:txBody>
          <a:bodyPr>
            <a:normAutofit lnSpcReduction="10000"/>
          </a:bodyPr>
          <a:lstStyle/>
          <a:p>
            <a:r>
              <a:rPr lang="en-US" dirty="0"/>
              <a:t>Science Buddies</a:t>
            </a:r>
          </a:p>
          <a:p>
            <a:r>
              <a:rPr lang="en-US" dirty="0"/>
              <a:t>www.sciencebuddies.org </a:t>
            </a:r>
          </a:p>
          <a:p>
            <a:r>
              <a:rPr lang="en-US" dirty="0"/>
              <a:t>Lesson Plan</a:t>
            </a:r>
          </a:p>
          <a:p>
            <a:r>
              <a:rPr lang="en-US" dirty="0"/>
              <a:t>2025</a:t>
            </a:r>
          </a:p>
        </p:txBody>
      </p:sp>
    </p:spTree>
    <p:extLst>
      <p:ext uri="{BB962C8B-B14F-4D97-AF65-F5344CB8AC3E}">
        <p14:creationId xmlns:p14="http://schemas.microsoft.com/office/powerpoint/2010/main" val="517971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4D6E0-0D94-D7D6-8F26-8F1C6501F22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3674CB1-9FA8-6E45-E944-BD784AB8A7A5}"/>
              </a:ext>
            </a:extLst>
          </p:cNvPr>
          <p:cNvSpPr txBox="1"/>
          <p:nvPr/>
        </p:nvSpPr>
        <p:spPr>
          <a:xfrm>
            <a:off x="7818815" y="6374229"/>
            <a:ext cx="4373185" cy="461665"/>
          </a:xfrm>
          <a:prstGeom prst="rect">
            <a:avLst/>
          </a:prstGeom>
          <a:noFill/>
        </p:spPr>
        <p:txBody>
          <a:bodyPr wrap="none" rtlCol="0">
            <a:spAutoFit/>
          </a:bodyPr>
          <a:lstStyle/>
          <a:p>
            <a:pPr algn="r"/>
            <a:r>
              <a:rPr lang="en-US" sz="1200" dirty="0"/>
              <a:t>NIAID Visual &amp; Medical Arts - NIH </a:t>
            </a:r>
            <a:r>
              <a:rPr lang="en-US" sz="1200" dirty="0" err="1"/>
              <a:t>BioArt</a:t>
            </a:r>
            <a:endParaRPr lang="en-US" sz="1200" dirty="0"/>
          </a:p>
          <a:p>
            <a:pPr algn="r"/>
            <a:r>
              <a:rPr lang="en-US" sz="1200" dirty="0"/>
              <a:t>Creative Commons Attribution Non-Commercial </a:t>
            </a:r>
            <a:r>
              <a:rPr lang="en-US" sz="1200" dirty="0" err="1"/>
              <a:t>ShareAlike</a:t>
            </a:r>
            <a:r>
              <a:rPr lang="en-US" sz="1200" dirty="0"/>
              <a:t> 3.0</a:t>
            </a:r>
          </a:p>
        </p:txBody>
      </p:sp>
      <p:sp>
        <p:nvSpPr>
          <p:cNvPr id="15" name="Arrow: Right 14">
            <a:extLst>
              <a:ext uri="{FF2B5EF4-FFF2-40B4-BE49-F238E27FC236}">
                <a16:creationId xmlns:a16="http://schemas.microsoft.com/office/drawing/2014/main" id="{D6D1F534-E055-42BC-45BC-A0C5F59E06BA}"/>
              </a:ext>
            </a:extLst>
          </p:cNvPr>
          <p:cNvSpPr/>
          <p:nvPr/>
        </p:nvSpPr>
        <p:spPr>
          <a:xfrm rot="3535984">
            <a:off x="1533817" y="2676062"/>
            <a:ext cx="773997" cy="345232"/>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73" name="Group 72">
            <a:extLst>
              <a:ext uri="{FF2B5EF4-FFF2-40B4-BE49-F238E27FC236}">
                <a16:creationId xmlns:a16="http://schemas.microsoft.com/office/drawing/2014/main" id="{91DE10A4-5E5D-05CB-6936-968CED604BF1}"/>
              </a:ext>
            </a:extLst>
          </p:cNvPr>
          <p:cNvGrpSpPr/>
          <p:nvPr/>
        </p:nvGrpSpPr>
        <p:grpSpPr>
          <a:xfrm>
            <a:off x="1143171" y="403745"/>
            <a:ext cx="1585637" cy="1902176"/>
            <a:chOff x="990669" y="2857924"/>
            <a:chExt cx="609801" cy="743691"/>
          </a:xfrm>
        </p:grpSpPr>
        <p:grpSp>
          <p:nvGrpSpPr>
            <p:cNvPr id="72" name="Group 71">
              <a:extLst>
                <a:ext uri="{FF2B5EF4-FFF2-40B4-BE49-F238E27FC236}">
                  <a16:creationId xmlns:a16="http://schemas.microsoft.com/office/drawing/2014/main" id="{991E455D-3EFC-2BF0-D642-8A161A44D1BC}"/>
                </a:ext>
              </a:extLst>
            </p:cNvPr>
            <p:cNvGrpSpPr/>
            <p:nvPr/>
          </p:nvGrpSpPr>
          <p:grpSpPr>
            <a:xfrm>
              <a:off x="990669" y="2857924"/>
              <a:ext cx="609801" cy="743691"/>
              <a:chOff x="990669" y="2857924"/>
              <a:chExt cx="609801" cy="743691"/>
            </a:xfrm>
          </p:grpSpPr>
          <p:pic>
            <p:nvPicPr>
              <p:cNvPr id="14" name="Picture 13" descr="A group of eggs on a black background&#10;&#10;Description automatically generated">
                <a:extLst>
                  <a:ext uri="{FF2B5EF4-FFF2-40B4-BE49-F238E27FC236}">
                    <a16:creationId xmlns:a16="http://schemas.microsoft.com/office/drawing/2014/main" id="{81A7F3C7-36E3-1C5F-82E8-C1CCB0D429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69" y="2857924"/>
                <a:ext cx="609801" cy="743691"/>
              </a:xfrm>
              <a:prstGeom prst="rect">
                <a:avLst/>
              </a:prstGeom>
            </p:spPr>
          </p:pic>
          <p:pic>
            <p:nvPicPr>
              <p:cNvPr id="40" name="Picture 39" descr="A green oval object with black background&#10;&#10;Description automatically generated">
                <a:extLst>
                  <a:ext uri="{FF2B5EF4-FFF2-40B4-BE49-F238E27FC236}">
                    <a16:creationId xmlns:a16="http://schemas.microsoft.com/office/drawing/2014/main" id="{01B0BB8A-C5F9-5303-7F86-B02929A076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9045" y="3495921"/>
                <a:ext cx="103226" cy="84870"/>
              </a:xfrm>
              <a:prstGeom prst="rect">
                <a:avLst/>
              </a:prstGeom>
            </p:spPr>
          </p:pic>
          <p:pic>
            <p:nvPicPr>
              <p:cNvPr id="41" name="Picture 40" descr="A green oval object with black background&#10;&#10;Description automatically generated">
                <a:extLst>
                  <a:ext uri="{FF2B5EF4-FFF2-40B4-BE49-F238E27FC236}">
                    <a16:creationId xmlns:a16="http://schemas.microsoft.com/office/drawing/2014/main" id="{5B5CA3C3-00F2-4CF3-C6BF-7FCF1D6052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8112" y="3055422"/>
                <a:ext cx="103226" cy="84870"/>
              </a:xfrm>
              <a:prstGeom prst="rect">
                <a:avLst/>
              </a:prstGeom>
            </p:spPr>
          </p:pic>
        </p:grpSp>
        <p:pic>
          <p:nvPicPr>
            <p:cNvPr id="48" name="Picture 47" descr="A green oval object with black background&#10;&#10;Description automatically generated">
              <a:extLst>
                <a:ext uri="{FF2B5EF4-FFF2-40B4-BE49-F238E27FC236}">
                  <a16:creationId xmlns:a16="http://schemas.microsoft.com/office/drawing/2014/main" id="{4563CD7D-549B-8D88-4148-C14B83B767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2593" y="3342935"/>
              <a:ext cx="103226" cy="84870"/>
            </a:xfrm>
            <a:prstGeom prst="rect">
              <a:avLst/>
            </a:prstGeom>
          </p:spPr>
        </p:pic>
      </p:grpSp>
      <p:grpSp>
        <p:nvGrpSpPr>
          <p:cNvPr id="76" name="Group 75">
            <a:extLst>
              <a:ext uri="{FF2B5EF4-FFF2-40B4-BE49-F238E27FC236}">
                <a16:creationId xmlns:a16="http://schemas.microsoft.com/office/drawing/2014/main" id="{32151AC7-56F9-8309-AFFF-CCAAB36124AD}"/>
              </a:ext>
            </a:extLst>
          </p:cNvPr>
          <p:cNvGrpSpPr/>
          <p:nvPr/>
        </p:nvGrpSpPr>
        <p:grpSpPr>
          <a:xfrm>
            <a:off x="1758707" y="3445303"/>
            <a:ext cx="2754561" cy="2747852"/>
            <a:chOff x="2584132" y="2692358"/>
            <a:chExt cx="1176524" cy="1074819"/>
          </a:xfrm>
        </p:grpSpPr>
        <p:grpSp>
          <p:nvGrpSpPr>
            <p:cNvPr id="75" name="Group 74">
              <a:extLst>
                <a:ext uri="{FF2B5EF4-FFF2-40B4-BE49-F238E27FC236}">
                  <a16:creationId xmlns:a16="http://schemas.microsoft.com/office/drawing/2014/main" id="{26C66984-8291-9DD8-2856-5D705E0ADCAE}"/>
                </a:ext>
              </a:extLst>
            </p:cNvPr>
            <p:cNvGrpSpPr/>
            <p:nvPr/>
          </p:nvGrpSpPr>
          <p:grpSpPr>
            <a:xfrm>
              <a:off x="2584132" y="2692358"/>
              <a:ext cx="1176524" cy="1074819"/>
              <a:chOff x="2584132" y="2692358"/>
              <a:chExt cx="1176524" cy="1074819"/>
            </a:xfrm>
          </p:grpSpPr>
          <p:pic>
            <p:nvPicPr>
              <p:cNvPr id="10" name="Picture 9" descr="A group of eggs on a black background&#10;&#10;Description automatically generated">
                <a:extLst>
                  <a:ext uri="{FF2B5EF4-FFF2-40B4-BE49-F238E27FC236}">
                    <a16:creationId xmlns:a16="http://schemas.microsoft.com/office/drawing/2014/main" id="{425BA70A-D43C-2265-2280-DF0EA0EC61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84132" y="2692358"/>
                <a:ext cx="1176524" cy="1074819"/>
              </a:xfrm>
              <a:prstGeom prst="rect">
                <a:avLst/>
              </a:prstGeom>
            </p:spPr>
          </p:pic>
          <p:grpSp>
            <p:nvGrpSpPr>
              <p:cNvPr id="74" name="Group 73">
                <a:extLst>
                  <a:ext uri="{FF2B5EF4-FFF2-40B4-BE49-F238E27FC236}">
                    <a16:creationId xmlns:a16="http://schemas.microsoft.com/office/drawing/2014/main" id="{C4D3FA5D-CEC3-B8A1-7CD8-4014330A3F7F}"/>
                  </a:ext>
                </a:extLst>
              </p:cNvPr>
              <p:cNvGrpSpPr/>
              <p:nvPr/>
            </p:nvGrpSpPr>
            <p:grpSpPr>
              <a:xfrm>
                <a:off x="2691812" y="2849733"/>
                <a:ext cx="695319" cy="725276"/>
                <a:chOff x="2691812" y="2849733"/>
                <a:chExt cx="695319" cy="725276"/>
              </a:xfrm>
            </p:grpSpPr>
            <p:pic>
              <p:nvPicPr>
                <p:cNvPr id="43" name="Picture 42" descr="A green oval object with black background&#10;&#10;Description automatically generated">
                  <a:extLst>
                    <a:ext uri="{FF2B5EF4-FFF2-40B4-BE49-F238E27FC236}">
                      <a16:creationId xmlns:a16="http://schemas.microsoft.com/office/drawing/2014/main" id="{33C9D260-7AF4-CD47-9DEB-5B1333A663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68285" y="3442021"/>
                  <a:ext cx="103226" cy="84870"/>
                </a:xfrm>
                <a:prstGeom prst="rect">
                  <a:avLst/>
                </a:prstGeom>
              </p:spPr>
            </p:pic>
            <p:pic>
              <p:nvPicPr>
                <p:cNvPr id="44" name="Picture 43" descr="A green oval object with black background&#10;&#10;Description automatically generated">
                  <a:extLst>
                    <a:ext uri="{FF2B5EF4-FFF2-40B4-BE49-F238E27FC236}">
                      <a16:creationId xmlns:a16="http://schemas.microsoft.com/office/drawing/2014/main" id="{467D675C-FBE5-CFD6-3498-DDA073D125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81348" y="3187332"/>
                  <a:ext cx="103226" cy="84870"/>
                </a:xfrm>
                <a:prstGeom prst="rect">
                  <a:avLst/>
                </a:prstGeom>
              </p:spPr>
            </p:pic>
            <p:pic>
              <p:nvPicPr>
                <p:cNvPr id="45" name="Picture 44" descr="A green oval object with black background&#10;&#10;Description automatically generated">
                  <a:extLst>
                    <a:ext uri="{FF2B5EF4-FFF2-40B4-BE49-F238E27FC236}">
                      <a16:creationId xmlns:a16="http://schemas.microsoft.com/office/drawing/2014/main" id="{3F4E51FB-0F33-50DE-0ACF-45F1DA0561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36849" y="3419412"/>
                  <a:ext cx="103226" cy="84870"/>
                </a:xfrm>
                <a:prstGeom prst="rect">
                  <a:avLst/>
                </a:prstGeom>
              </p:spPr>
            </p:pic>
            <p:pic>
              <p:nvPicPr>
                <p:cNvPr id="46" name="Picture 45" descr="A green oval object with black background&#10;&#10;Description automatically generated">
                  <a:extLst>
                    <a:ext uri="{FF2B5EF4-FFF2-40B4-BE49-F238E27FC236}">
                      <a16:creationId xmlns:a16="http://schemas.microsoft.com/office/drawing/2014/main" id="{F9D0EB40-73BD-1352-1A61-D05848E138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83905" y="2849733"/>
                  <a:ext cx="103226" cy="84870"/>
                </a:xfrm>
                <a:prstGeom prst="rect">
                  <a:avLst/>
                </a:prstGeom>
              </p:spPr>
            </p:pic>
            <p:pic>
              <p:nvPicPr>
                <p:cNvPr id="47" name="Picture 46" descr="A green oval object with black background&#10;&#10;Description automatically generated">
                  <a:extLst>
                    <a:ext uri="{FF2B5EF4-FFF2-40B4-BE49-F238E27FC236}">
                      <a16:creationId xmlns:a16="http://schemas.microsoft.com/office/drawing/2014/main" id="{691F729D-A665-930C-2EFA-6D424BF3B2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09160" y="3003563"/>
                  <a:ext cx="103226" cy="84870"/>
                </a:xfrm>
                <a:prstGeom prst="rect">
                  <a:avLst/>
                </a:prstGeom>
              </p:spPr>
            </p:pic>
            <p:pic>
              <p:nvPicPr>
                <p:cNvPr id="49" name="Picture 48" descr="A green oval object with black background&#10;&#10;Description automatically generated">
                  <a:extLst>
                    <a:ext uri="{FF2B5EF4-FFF2-40B4-BE49-F238E27FC236}">
                      <a16:creationId xmlns:a16="http://schemas.microsoft.com/office/drawing/2014/main" id="{E8FD3E25-04A0-34B1-4AE0-CCDAAEC8F6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91812" y="3350935"/>
                  <a:ext cx="103226" cy="84870"/>
                </a:xfrm>
                <a:prstGeom prst="rect">
                  <a:avLst/>
                </a:prstGeom>
              </p:spPr>
            </p:pic>
            <p:pic>
              <p:nvPicPr>
                <p:cNvPr id="51" name="Picture 50" descr="A green oval object with black background&#10;&#10;Description automatically generated">
                  <a:extLst>
                    <a:ext uri="{FF2B5EF4-FFF2-40B4-BE49-F238E27FC236}">
                      <a16:creationId xmlns:a16="http://schemas.microsoft.com/office/drawing/2014/main" id="{60DDB3FD-FE01-CFB7-324C-8538BFD099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72394" y="3283164"/>
                  <a:ext cx="103226" cy="84870"/>
                </a:xfrm>
                <a:prstGeom prst="rect">
                  <a:avLst/>
                </a:prstGeom>
              </p:spPr>
            </p:pic>
            <p:pic>
              <p:nvPicPr>
                <p:cNvPr id="52" name="Picture 51" descr="A green oval object with black background&#10;&#10;Description automatically generated">
                  <a:extLst>
                    <a:ext uri="{FF2B5EF4-FFF2-40B4-BE49-F238E27FC236}">
                      <a16:creationId xmlns:a16="http://schemas.microsoft.com/office/drawing/2014/main" id="{492590EA-8543-0495-1699-46D71A2DAC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4788" y="3490139"/>
                  <a:ext cx="103226" cy="84870"/>
                </a:xfrm>
                <a:prstGeom prst="rect">
                  <a:avLst/>
                </a:prstGeom>
              </p:spPr>
            </p:pic>
            <p:pic>
              <p:nvPicPr>
                <p:cNvPr id="53" name="Picture 52" descr="A green oval object with black background&#10;&#10;Description automatically generated">
                  <a:extLst>
                    <a:ext uri="{FF2B5EF4-FFF2-40B4-BE49-F238E27FC236}">
                      <a16:creationId xmlns:a16="http://schemas.microsoft.com/office/drawing/2014/main" id="{FFE41204-3A1E-FE01-CFDF-A1B7619219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65857" y="3315927"/>
                  <a:ext cx="103226" cy="84870"/>
                </a:xfrm>
                <a:prstGeom prst="rect">
                  <a:avLst/>
                </a:prstGeom>
              </p:spPr>
            </p:pic>
          </p:grpSp>
        </p:grpSp>
        <p:pic>
          <p:nvPicPr>
            <p:cNvPr id="50" name="Picture 49" descr="A green oval object with black background&#10;&#10;Description automatically generated">
              <a:extLst>
                <a:ext uri="{FF2B5EF4-FFF2-40B4-BE49-F238E27FC236}">
                  <a16:creationId xmlns:a16="http://schemas.microsoft.com/office/drawing/2014/main" id="{C9B69449-8B4C-FC22-C716-7DE2FBA570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51254" y="2843018"/>
              <a:ext cx="103226" cy="84870"/>
            </a:xfrm>
            <a:prstGeom prst="rect">
              <a:avLst/>
            </a:prstGeom>
          </p:spPr>
        </p:pic>
      </p:grpSp>
      <p:grpSp>
        <p:nvGrpSpPr>
          <p:cNvPr id="5" name="Group 4">
            <a:extLst>
              <a:ext uri="{FF2B5EF4-FFF2-40B4-BE49-F238E27FC236}">
                <a16:creationId xmlns:a16="http://schemas.microsoft.com/office/drawing/2014/main" id="{A23D3CD6-1FC3-A077-ECF5-89C84A75CF55}"/>
              </a:ext>
            </a:extLst>
          </p:cNvPr>
          <p:cNvGrpSpPr/>
          <p:nvPr/>
        </p:nvGrpSpPr>
        <p:grpSpPr>
          <a:xfrm>
            <a:off x="6512828" y="3767051"/>
            <a:ext cx="2860081" cy="2648654"/>
            <a:chOff x="5193832" y="2152544"/>
            <a:chExt cx="2117834" cy="1918126"/>
          </a:xfrm>
        </p:grpSpPr>
        <p:sp>
          <p:nvSpPr>
            <p:cNvPr id="32" name="Arc 31">
              <a:extLst>
                <a:ext uri="{FF2B5EF4-FFF2-40B4-BE49-F238E27FC236}">
                  <a16:creationId xmlns:a16="http://schemas.microsoft.com/office/drawing/2014/main" id="{EF518038-3631-D08A-8B40-DBC042D66DFB}"/>
                </a:ext>
              </a:extLst>
            </p:cNvPr>
            <p:cNvSpPr/>
            <p:nvPr/>
          </p:nvSpPr>
          <p:spPr>
            <a:xfrm rot="8196365" flipH="1" flipV="1">
              <a:off x="6190622" y="3348845"/>
              <a:ext cx="751707" cy="721825"/>
            </a:xfrm>
            <a:prstGeom prst="arc">
              <a:avLst>
                <a:gd name="adj1" fmla="val 16200000"/>
                <a:gd name="adj2" fmla="val 20675440"/>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grpSp>
          <p:nvGrpSpPr>
            <p:cNvPr id="4" name="Group 3">
              <a:extLst>
                <a:ext uri="{FF2B5EF4-FFF2-40B4-BE49-F238E27FC236}">
                  <a16:creationId xmlns:a16="http://schemas.microsoft.com/office/drawing/2014/main" id="{18A13D26-F718-7893-E587-EE3250DBD55C}"/>
                </a:ext>
              </a:extLst>
            </p:cNvPr>
            <p:cNvGrpSpPr/>
            <p:nvPr/>
          </p:nvGrpSpPr>
          <p:grpSpPr>
            <a:xfrm>
              <a:off x="5193832" y="2152544"/>
              <a:ext cx="2117834" cy="1903304"/>
              <a:chOff x="5193832" y="2152544"/>
              <a:chExt cx="2117834" cy="1903304"/>
            </a:xfrm>
          </p:grpSpPr>
          <p:pic>
            <p:nvPicPr>
              <p:cNvPr id="27" name="Picture 26" descr="A green oval object with black background&#10;&#10;Description automatically generated">
                <a:extLst>
                  <a:ext uri="{FF2B5EF4-FFF2-40B4-BE49-F238E27FC236}">
                    <a16:creationId xmlns:a16="http://schemas.microsoft.com/office/drawing/2014/main" id="{FC5AD199-7C2C-8D23-9666-1699820571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37089" y="2526650"/>
                <a:ext cx="297702" cy="244764"/>
              </a:xfrm>
              <a:prstGeom prst="rect">
                <a:avLst/>
              </a:prstGeom>
            </p:spPr>
          </p:pic>
          <p:sp>
            <p:nvSpPr>
              <p:cNvPr id="31" name="Arc 30">
                <a:extLst>
                  <a:ext uri="{FF2B5EF4-FFF2-40B4-BE49-F238E27FC236}">
                    <a16:creationId xmlns:a16="http://schemas.microsoft.com/office/drawing/2014/main" id="{49FD87B7-6223-15D4-2900-B8E44C0A8122}"/>
                  </a:ext>
                </a:extLst>
              </p:cNvPr>
              <p:cNvSpPr/>
              <p:nvPr/>
            </p:nvSpPr>
            <p:spPr>
              <a:xfrm rot="5002662">
                <a:off x="5610628" y="2265692"/>
                <a:ext cx="914400" cy="914400"/>
              </a:xfrm>
              <a:prstGeom prst="arc">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33" name="Arc 32">
                <a:extLst>
                  <a:ext uri="{FF2B5EF4-FFF2-40B4-BE49-F238E27FC236}">
                    <a16:creationId xmlns:a16="http://schemas.microsoft.com/office/drawing/2014/main" id="{D22E1A36-949C-7119-AE9A-20C59E276528}"/>
                  </a:ext>
                </a:extLst>
              </p:cNvPr>
              <p:cNvSpPr/>
              <p:nvPr/>
            </p:nvSpPr>
            <p:spPr>
              <a:xfrm rot="6719734" flipH="1" flipV="1">
                <a:off x="6280165" y="3008885"/>
                <a:ext cx="958452" cy="1104550"/>
              </a:xfrm>
              <a:prstGeom prst="arc">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35" name="Arc 34">
                <a:extLst>
                  <a:ext uri="{FF2B5EF4-FFF2-40B4-BE49-F238E27FC236}">
                    <a16:creationId xmlns:a16="http://schemas.microsoft.com/office/drawing/2014/main" id="{6F23430B-2825-92F0-A3E8-7737B09FF034}"/>
                  </a:ext>
                </a:extLst>
              </p:cNvPr>
              <p:cNvSpPr/>
              <p:nvPr/>
            </p:nvSpPr>
            <p:spPr>
              <a:xfrm rot="5400000">
                <a:off x="5439216" y="2354619"/>
                <a:ext cx="945313" cy="541163"/>
              </a:xfrm>
              <a:prstGeom prst="arc">
                <a:avLst>
                  <a:gd name="adj1" fmla="val 16200000"/>
                  <a:gd name="adj2" fmla="val 20675440"/>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pic>
            <p:nvPicPr>
              <p:cNvPr id="82" name="Picture 81" descr="A red circle with a bite taken out of it&#10;&#10;Description automatically generated">
                <a:extLst>
                  <a:ext uri="{FF2B5EF4-FFF2-40B4-BE49-F238E27FC236}">
                    <a16:creationId xmlns:a16="http://schemas.microsoft.com/office/drawing/2014/main" id="{8113D33B-8D89-B897-B500-A0297848E14F}"/>
                  </a:ext>
                </a:extLst>
              </p:cNvPr>
              <p:cNvPicPr>
                <a:picLocks noChangeAspect="1"/>
              </p:cNvPicPr>
              <p:nvPr/>
            </p:nvPicPr>
            <p:blipFill>
              <a:blip r:embed="rId6">
                <a:grayscl/>
                <a:extLst>
                  <a:ext uri="{28A0092B-C50C-407E-A947-70E740481C1C}">
                    <a14:useLocalDpi xmlns:a14="http://schemas.microsoft.com/office/drawing/2010/main" val="0"/>
                  </a:ext>
                </a:extLst>
              </a:blip>
              <a:stretch>
                <a:fillRect/>
              </a:stretch>
            </p:blipFill>
            <p:spPr>
              <a:xfrm>
                <a:off x="5193832" y="3025521"/>
                <a:ext cx="922691" cy="1030327"/>
              </a:xfrm>
              <a:prstGeom prst="rect">
                <a:avLst/>
              </a:prstGeom>
            </p:spPr>
          </p:pic>
        </p:grpSp>
      </p:grpSp>
      <p:grpSp>
        <p:nvGrpSpPr>
          <p:cNvPr id="54" name="Group 53">
            <a:extLst>
              <a:ext uri="{FF2B5EF4-FFF2-40B4-BE49-F238E27FC236}">
                <a16:creationId xmlns:a16="http://schemas.microsoft.com/office/drawing/2014/main" id="{98F4A103-D87F-D7BC-D539-21FA0FC1B8AF}"/>
              </a:ext>
            </a:extLst>
          </p:cNvPr>
          <p:cNvGrpSpPr/>
          <p:nvPr/>
        </p:nvGrpSpPr>
        <p:grpSpPr>
          <a:xfrm>
            <a:off x="4351939" y="268465"/>
            <a:ext cx="2754561" cy="3558162"/>
            <a:chOff x="9649822" y="2224698"/>
            <a:chExt cx="1774694" cy="2269018"/>
          </a:xfrm>
        </p:grpSpPr>
        <p:grpSp>
          <p:nvGrpSpPr>
            <p:cNvPr id="71" name="Group 70">
              <a:extLst>
                <a:ext uri="{FF2B5EF4-FFF2-40B4-BE49-F238E27FC236}">
                  <a16:creationId xmlns:a16="http://schemas.microsoft.com/office/drawing/2014/main" id="{F15105BF-FC23-1BEB-A959-2777346B174B}"/>
                </a:ext>
              </a:extLst>
            </p:cNvPr>
            <p:cNvGrpSpPr/>
            <p:nvPr/>
          </p:nvGrpSpPr>
          <p:grpSpPr>
            <a:xfrm rot="7396397">
              <a:off x="9686650" y="2755850"/>
              <a:ext cx="1701038" cy="1774694"/>
              <a:chOff x="6508791" y="5008921"/>
              <a:chExt cx="1701038" cy="1774694"/>
            </a:xfrm>
          </p:grpSpPr>
          <p:sp>
            <p:nvSpPr>
              <p:cNvPr id="68" name="Arc 67">
                <a:extLst>
                  <a:ext uri="{FF2B5EF4-FFF2-40B4-BE49-F238E27FC236}">
                    <a16:creationId xmlns:a16="http://schemas.microsoft.com/office/drawing/2014/main" id="{E87FBA28-1DCD-CDB6-7644-C1E1F3FC3106}"/>
                  </a:ext>
                </a:extLst>
              </p:cNvPr>
              <p:cNvSpPr/>
              <p:nvPr/>
            </p:nvSpPr>
            <p:spPr>
              <a:xfrm rot="4992407">
                <a:off x="6508791" y="5008921"/>
                <a:ext cx="914400" cy="914400"/>
              </a:xfrm>
              <a:prstGeom prst="arc">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69" name="Arc 68">
                <a:extLst>
                  <a:ext uri="{FF2B5EF4-FFF2-40B4-BE49-F238E27FC236}">
                    <a16:creationId xmlns:a16="http://schemas.microsoft.com/office/drawing/2014/main" id="{21C11B12-231C-FCE1-73FD-B78DFA949119}"/>
                  </a:ext>
                </a:extLst>
              </p:cNvPr>
              <p:cNvSpPr/>
              <p:nvPr/>
            </p:nvSpPr>
            <p:spPr>
              <a:xfrm rot="6709479" flipH="1" flipV="1">
                <a:off x="7178328" y="5752114"/>
                <a:ext cx="958452" cy="1104550"/>
              </a:xfrm>
              <a:prstGeom prst="arc">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grpSp>
        <p:grpSp>
          <p:nvGrpSpPr>
            <p:cNvPr id="42" name="Group 41">
              <a:extLst>
                <a:ext uri="{FF2B5EF4-FFF2-40B4-BE49-F238E27FC236}">
                  <a16:creationId xmlns:a16="http://schemas.microsoft.com/office/drawing/2014/main" id="{15546C92-7285-87C1-860A-846CA57F2FC2}"/>
                </a:ext>
              </a:extLst>
            </p:cNvPr>
            <p:cNvGrpSpPr/>
            <p:nvPr/>
          </p:nvGrpSpPr>
          <p:grpSpPr>
            <a:xfrm>
              <a:off x="9914775" y="2224698"/>
              <a:ext cx="1310607" cy="2109447"/>
              <a:chOff x="9914775" y="2224698"/>
              <a:chExt cx="1310607" cy="2109447"/>
            </a:xfrm>
          </p:grpSpPr>
          <p:sp>
            <p:nvSpPr>
              <p:cNvPr id="57" name="Flowchart: Manual Operation 56">
                <a:extLst>
                  <a:ext uri="{FF2B5EF4-FFF2-40B4-BE49-F238E27FC236}">
                    <a16:creationId xmlns:a16="http://schemas.microsoft.com/office/drawing/2014/main" id="{2A391D7D-2161-76C0-6F9B-3CE4A7E1FC2D}"/>
                  </a:ext>
                </a:extLst>
              </p:cNvPr>
              <p:cNvSpPr/>
              <p:nvPr/>
            </p:nvSpPr>
            <p:spPr>
              <a:xfrm>
                <a:off x="9914775" y="2224698"/>
                <a:ext cx="1310607" cy="1074965"/>
              </a:xfrm>
              <a:prstGeom prst="flowChartManualOperation">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tx1"/>
                  </a:solidFill>
                </a:endParaRPr>
              </a:p>
            </p:txBody>
          </p:sp>
          <p:pic>
            <p:nvPicPr>
              <p:cNvPr id="59" name="Picture 58" descr="A green oval object with black background&#10;&#10;Description automatically generated">
                <a:extLst>
                  <a:ext uri="{FF2B5EF4-FFF2-40B4-BE49-F238E27FC236}">
                    <a16:creationId xmlns:a16="http://schemas.microsoft.com/office/drawing/2014/main" id="{5C2FBA0B-4228-5A10-246E-347C9AA11E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84666" y="4089381"/>
                <a:ext cx="297702" cy="244764"/>
              </a:xfrm>
              <a:prstGeom prst="rect">
                <a:avLst/>
              </a:prstGeom>
            </p:spPr>
          </p:pic>
          <p:pic>
            <p:nvPicPr>
              <p:cNvPr id="83" name="Picture 82" descr="A red circle with a bite taken out of it&#10;&#10;Description automatically generated">
                <a:extLst>
                  <a:ext uri="{FF2B5EF4-FFF2-40B4-BE49-F238E27FC236}">
                    <a16:creationId xmlns:a16="http://schemas.microsoft.com/office/drawing/2014/main" id="{52EDDE22-18B1-B1F0-ACDD-DBF895F0404F}"/>
                  </a:ext>
                </a:extLst>
              </p:cNvPr>
              <p:cNvPicPr>
                <a:picLocks noChangeAspect="1"/>
              </p:cNvPicPr>
              <p:nvPr/>
            </p:nvPicPr>
            <p:blipFill>
              <a:blip r:embed="rId6">
                <a:grayscl/>
                <a:extLst>
                  <a:ext uri="{28A0092B-C50C-407E-A947-70E740481C1C}">
                    <a14:useLocalDpi xmlns:a14="http://schemas.microsoft.com/office/drawing/2010/main" val="0"/>
                  </a:ext>
                </a:extLst>
              </a:blip>
              <a:stretch>
                <a:fillRect/>
              </a:stretch>
            </p:blipFill>
            <p:spPr>
              <a:xfrm rot="10373046">
                <a:off x="10484554" y="2734139"/>
                <a:ext cx="434748" cy="485463"/>
              </a:xfrm>
              <a:prstGeom prst="rect">
                <a:avLst/>
              </a:prstGeom>
            </p:spPr>
          </p:pic>
          <p:pic>
            <p:nvPicPr>
              <p:cNvPr id="84" name="Picture 83" descr="A red circle with a bite taken out of it&#10;&#10;Description automatically generated">
                <a:extLst>
                  <a:ext uri="{FF2B5EF4-FFF2-40B4-BE49-F238E27FC236}">
                    <a16:creationId xmlns:a16="http://schemas.microsoft.com/office/drawing/2014/main" id="{250B764F-F6F4-10D4-9E84-0C7C6A09A528}"/>
                  </a:ext>
                </a:extLst>
              </p:cNvPr>
              <p:cNvPicPr>
                <a:picLocks noChangeAspect="1"/>
              </p:cNvPicPr>
              <p:nvPr/>
            </p:nvPicPr>
            <p:blipFill>
              <a:blip r:embed="rId6">
                <a:grayscl/>
                <a:extLst>
                  <a:ext uri="{28A0092B-C50C-407E-A947-70E740481C1C}">
                    <a14:useLocalDpi xmlns:a14="http://schemas.microsoft.com/office/drawing/2010/main" val="0"/>
                  </a:ext>
                </a:extLst>
              </a:blip>
              <a:stretch>
                <a:fillRect/>
              </a:stretch>
            </p:blipFill>
            <p:spPr>
              <a:xfrm rot="15569008">
                <a:off x="10479773" y="2374283"/>
                <a:ext cx="434748" cy="485463"/>
              </a:xfrm>
              <a:prstGeom prst="rect">
                <a:avLst/>
              </a:prstGeom>
            </p:spPr>
          </p:pic>
          <p:pic>
            <p:nvPicPr>
              <p:cNvPr id="85" name="Picture 84" descr="A red circle with a bite taken out of it&#10;&#10;Description automatically generated">
                <a:extLst>
                  <a:ext uri="{FF2B5EF4-FFF2-40B4-BE49-F238E27FC236}">
                    <a16:creationId xmlns:a16="http://schemas.microsoft.com/office/drawing/2014/main" id="{5FF14C26-7E6E-AE75-A8BF-BFA6341A0998}"/>
                  </a:ext>
                </a:extLst>
              </p:cNvPr>
              <p:cNvPicPr>
                <a:picLocks noChangeAspect="1"/>
              </p:cNvPicPr>
              <p:nvPr/>
            </p:nvPicPr>
            <p:blipFill>
              <a:blip r:embed="rId6">
                <a:grayscl/>
                <a:extLst>
                  <a:ext uri="{28A0092B-C50C-407E-A947-70E740481C1C}">
                    <a14:useLocalDpi xmlns:a14="http://schemas.microsoft.com/office/drawing/2010/main" val="0"/>
                  </a:ext>
                </a:extLst>
              </a:blip>
              <a:stretch>
                <a:fillRect/>
              </a:stretch>
            </p:blipFill>
            <p:spPr>
              <a:xfrm>
                <a:off x="10188311" y="2612909"/>
                <a:ext cx="434748" cy="485463"/>
              </a:xfrm>
              <a:prstGeom prst="rect">
                <a:avLst/>
              </a:prstGeom>
            </p:spPr>
          </p:pic>
          <p:pic>
            <p:nvPicPr>
              <p:cNvPr id="86" name="Picture 85" descr="A red circle with a bite taken out of it&#10;&#10;Description automatically generated">
                <a:extLst>
                  <a:ext uri="{FF2B5EF4-FFF2-40B4-BE49-F238E27FC236}">
                    <a16:creationId xmlns:a16="http://schemas.microsoft.com/office/drawing/2014/main" id="{CE968BC7-EA11-6736-1796-215AB6FA0385}"/>
                  </a:ext>
                </a:extLst>
              </p:cNvPr>
              <p:cNvPicPr>
                <a:picLocks noChangeAspect="1"/>
              </p:cNvPicPr>
              <p:nvPr/>
            </p:nvPicPr>
            <p:blipFill>
              <a:blip r:embed="rId6">
                <a:grayscl/>
                <a:extLst>
                  <a:ext uri="{28A0092B-C50C-407E-A947-70E740481C1C}">
                    <a14:useLocalDpi xmlns:a14="http://schemas.microsoft.com/office/drawing/2010/main" val="0"/>
                  </a:ext>
                </a:extLst>
              </a:blip>
              <a:stretch>
                <a:fillRect/>
              </a:stretch>
            </p:blipFill>
            <p:spPr>
              <a:xfrm rot="16613966">
                <a:off x="10160213" y="2308149"/>
                <a:ext cx="434748" cy="485463"/>
              </a:xfrm>
              <a:prstGeom prst="rect">
                <a:avLst/>
              </a:prstGeom>
            </p:spPr>
          </p:pic>
        </p:grpSp>
      </p:grpSp>
      <p:pic>
        <p:nvPicPr>
          <p:cNvPr id="2" name="Graphic 1" descr="Medicine outline">
            <a:extLst>
              <a:ext uri="{FF2B5EF4-FFF2-40B4-BE49-F238E27FC236}">
                <a16:creationId xmlns:a16="http://schemas.microsoft.com/office/drawing/2014/main" id="{71A3183E-402B-A094-AB3C-34F8C8C87DE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575081" y="946059"/>
            <a:ext cx="2719723" cy="2719723"/>
          </a:xfrm>
          <a:prstGeom prst="rect">
            <a:avLst/>
          </a:prstGeom>
        </p:spPr>
      </p:pic>
      <p:sp>
        <p:nvSpPr>
          <p:cNvPr id="3" name="Arrow: Right 2">
            <a:extLst>
              <a:ext uri="{FF2B5EF4-FFF2-40B4-BE49-F238E27FC236}">
                <a16:creationId xmlns:a16="http://schemas.microsoft.com/office/drawing/2014/main" id="{472E0AB6-2840-7775-E544-09DEEDD7A5E2}"/>
              </a:ext>
            </a:extLst>
          </p:cNvPr>
          <p:cNvSpPr/>
          <p:nvPr/>
        </p:nvSpPr>
        <p:spPr>
          <a:xfrm rot="711252">
            <a:off x="4759295" y="5331112"/>
            <a:ext cx="773997" cy="345232"/>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Arrow: Right 7">
            <a:extLst>
              <a:ext uri="{FF2B5EF4-FFF2-40B4-BE49-F238E27FC236}">
                <a16:creationId xmlns:a16="http://schemas.microsoft.com/office/drawing/2014/main" id="{B15913DE-5602-0D8C-5E20-F91C4E133AC4}"/>
              </a:ext>
            </a:extLst>
          </p:cNvPr>
          <p:cNvSpPr/>
          <p:nvPr/>
        </p:nvSpPr>
        <p:spPr>
          <a:xfrm rot="13822537">
            <a:off x="6300632" y="3812755"/>
            <a:ext cx="773997" cy="345232"/>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56" name="Arrow: Right 55">
            <a:extLst>
              <a:ext uri="{FF2B5EF4-FFF2-40B4-BE49-F238E27FC236}">
                <a16:creationId xmlns:a16="http://schemas.microsoft.com/office/drawing/2014/main" id="{AC7CCF08-E15C-A8FE-0A3D-F45D3DB87BBD}"/>
              </a:ext>
            </a:extLst>
          </p:cNvPr>
          <p:cNvSpPr/>
          <p:nvPr/>
        </p:nvSpPr>
        <p:spPr>
          <a:xfrm rot="1296527">
            <a:off x="7373285" y="1233124"/>
            <a:ext cx="773997" cy="345232"/>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Tree>
    <p:extLst>
      <p:ext uri="{BB962C8B-B14F-4D97-AF65-F5344CB8AC3E}">
        <p14:creationId xmlns:p14="http://schemas.microsoft.com/office/powerpoint/2010/main" val="1320358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9663EF3C-3CCE-25C8-5DF3-9AF85E93B8F0}"/>
              </a:ext>
            </a:extLst>
          </p:cNvPr>
          <p:cNvSpPr/>
          <p:nvPr/>
        </p:nvSpPr>
        <p:spPr>
          <a:xfrm>
            <a:off x="757361" y="1936806"/>
            <a:ext cx="3086995" cy="284762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Cell Expansion &amp; Protein Production</a:t>
            </a:r>
          </a:p>
        </p:txBody>
      </p:sp>
      <p:sp>
        <p:nvSpPr>
          <p:cNvPr id="6" name="TextBox 5">
            <a:extLst>
              <a:ext uri="{FF2B5EF4-FFF2-40B4-BE49-F238E27FC236}">
                <a16:creationId xmlns:a16="http://schemas.microsoft.com/office/drawing/2014/main" id="{97AFEEB4-F5CE-06C8-A4EC-47F7B966671D}"/>
              </a:ext>
            </a:extLst>
          </p:cNvPr>
          <p:cNvSpPr txBox="1"/>
          <p:nvPr/>
        </p:nvSpPr>
        <p:spPr>
          <a:xfrm>
            <a:off x="7818815" y="6396335"/>
            <a:ext cx="4373185" cy="461665"/>
          </a:xfrm>
          <a:prstGeom prst="rect">
            <a:avLst/>
          </a:prstGeom>
          <a:noFill/>
        </p:spPr>
        <p:txBody>
          <a:bodyPr wrap="none" rtlCol="0">
            <a:spAutoFit/>
          </a:bodyPr>
          <a:lstStyle/>
          <a:p>
            <a:pPr algn="r"/>
            <a:r>
              <a:rPr lang="en-US" sz="1200" dirty="0"/>
              <a:t>NIAID Visual &amp; Medical Arts - NIH </a:t>
            </a:r>
            <a:r>
              <a:rPr lang="en-US" sz="1200" dirty="0" err="1"/>
              <a:t>BioArt</a:t>
            </a:r>
            <a:endParaRPr lang="en-US" sz="1200" dirty="0"/>
          </a:p>
          <a:p>
            <a:pPr algn="r"/>
            <a:r>
              <a:rPr lang="en-US" sz="1200" dirty="0"/>
              <a:t>Creative Commons Attribution Non-Commercial </a:t>
            </a:r>
            <a:r>
              <a:rPr lang="en-US" sz="1200" dirty="0" err="1"/>
              <a:t>ShareAlike</a:t>
            </a:r>
            <a:r>
              <a:rPr lang="en-US" sz="1200" dirty="0"/>
              <a:t> 3.0</a:t>
            </a:r>
          </a:p>
        </p:txBody>
      </p:sp>
      <p:sp>
        <p:nvSpPr>
          <p:cNvPr id="15" name="Arrow: Right 14">
            <a:extLst>
              <a:ext uri="{FF2B5EF4-FFF2-40B4-BE49-F238E27FC236}">
                <a16:creationId xmlns:a16="http://schemas.microsoft.com/office/drawing/2014/main" id="{886D9AF2-26B0-F639-34EC-84C8DB880C0A}"/>
              </a:ext>
            </a:extLst>
          </p:cNvPr>
          <p:cNvSpPr/>
          <p:nvPr/>
        </p:nvSpPr>
        <p:spPr>
          <a:xfrm>
            <a:off x="1678046" y="2844054"/>
            <a:ext cx="773997" cy="345232"/>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6" name="TextBox 15">
            <a:extLst>
              <a:ext uri="{FF2B5EF4-FFF2-40B4-BE49-F238E27FC236}">
                <a16:creationId xmlns:a16="http://schemas.microsoft.com/office/drawing/2014/main" id="{2DE27506-F20E-1AA9-8735-301ECBB43ED0}"/>
              </a:ext>
            </a:extLst>
          </p:cNvPr>
          <p:cNvSpPr txBox="1"/>
          <p:nvPr/>
        </p:nvSpPr>
        <p:spPr>
          <a:xfrm>
            <a:off x="4525896" y="917818"/>
            <a:ext cx="3536302" cy="1384995"/>
          </a:xfrm>
          <a:prstGeom prst="rect">
            <a:avLst/>
          </a:prstGeom>
          <a:noFill/>
        </p:spPr>
        <p:txBody>
          <a:bodyPr wrap="square" rtlCol="0">
            <a:spAutoFit/>
          </a:bodyPr>
          <a:lstStyle/>
          <a:p>
            <a:pPr algn="ctr"/>
            <a:r>
              <a:rPr lang="en-US" sz="2800" dirty="0"/>
              <a:t>2. Protein Harvested from Cells</a:t>
            </a:r>
          </a:p>
          <a:p>
            <a:pPr algn="ctr"/>
            <a:endParaRPr lang="en-US" sz="2800" b="1" dirty="0"/>
          </a:p>
        </p:txBody>
      </p:sp>
      <p:sp>
        <p:nvSpPr>
          <p:cNvPr id="19" name="TextBox 18">
            <a:extLst>
              <a:ext uri="{FF2B5EF4-FFF2-40B4-BE49-F238E27FC236}">
                <a16:creationId xmlns:a16="http://schemas.microsoft.com/office/drawing/2014/main" id="{8AF41BA5-7F4B-09D6-09F1-E67EE7839CF4}"/>
              </a:ext>
            </a:extLst>
          </p:cNvPr>
          <p:cNvSpPr txBox="1"/>
          <p:nvPr/>
        </p:nvSpPr>
        <p:spPr>
          <a:xfrm>
            <a:off x="537057" y="835090"/>
            <a:ext cx="3536302" cy="1384995"/>
          </a:xfrm>
          <a:prstGeom prst="rect">
            <a:avLst/>
          </a:prstGeom>
          <a:noFill/>
        </p:spPr>
        <p:txBody>
          <a:bodyPr wrap="square" rtlCol="0">
            <a:spAutoFit/>
          </a:bodyPr>
          <a:lstStyle/>
          <a:p>
            <a:pPr algn="ctr"/>
            <a:r>
              <a:rPr lang="en-US" sz="2800" dirty="0"/>
              <a:t>1. Cell Expansion &amp; Protein Production</a:t>
            </a:r>
          </a:p>
          <a:p>
            <a:pPr algn="ctr"/>
            <a:endParaRPr lang="en-US" sz="2800" b="1" dirty="0"/>
          </a:p>
        </p:txBody>
      </p:sp>
      <p:sp>
        <p:nvSpPr>
          <p:cNvPr id="20" name="TextBox 19">
            <a:extLst>
              <a:ext uri="{FF2B5EF4-FFF2-40B4-BE49-F238E27FC236}">
                <a16:creationId xmlns:a16="http://schemas.microsoft.com/office/drawing/2014/main" id="{87A76682-AD76-B59D-7415-D57744B1EFAA}"/>
              </a:ext>
            </a:extLst>
          </p:cNvPr>
          <p:cNvSpPr txBox="1"/>
          <p:nvPr/>
        </p:nvSpPr>
        <p:spPr>
          <a:xfrm>
            <a:off x="8317234" y="917818"/>
            <a:ext cx="3536302" cy="1384995"/>
          </a:xfrm>
          <a:prstGeom prst="rect">
            <a:avLst/>
          </a:prstGeom>
          <a:noFill/>
        </p:spPr>
        <p:txBody>
          <a:bodyPr wrap="square" rtlCol="0">
            <a:spAutoFit/>
          </a:bodyPr>
          <a:lstStyle/>
          <a:p>
            <a:pPr algn="ctr"/>
            <a:r>
              <a:rPr lang="en-US" sz="2800" dirty="0"/>
              <a:t>3. Protein Purification from Cell Debris</a:t>
            </a:r>
          </a:p>
          <a:p>
            <a:pPr algn="ctr"/>
            <a:endParaRPr lang="en-US" sz="2800" b="1" dirty="0"/>
          </a:p>
        </p:txBody>
      </p:sp>
      <p:sp>
        <p:nvSpPr>
          <p:cNvPr id="21" name="Rectangle 20">
            <a:extLst>
              <a:ext uri="{FF2B5EF4-FFF2-40B4-BE49-F238E27FC236}">
                <a16:creationId xmlns:a16="http://schemas.microsoft.com/office/drawing/2014/main" id="{70E37B0A-2387-BFB4-E611-38DB74CE2E1F}"/>
              </a:ext>
            </a:extLst>
          </p:cNvPr>
          <p:cNvSpPr/>
          <p:nvPr/>
        </p:nvSpPr>
        <p:spPr>
          <a:xfrm>
            <a:off x="4709902" y="1944219"/>
            <a:ext cx="3086995" cy="284762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Cell Expansion &amp; Protein Production</a:t>
            </a:r>
          </a:p>
        </p:txBody>
      </p:sp>
      <p:pic>
        <p:nvPicPr>
          <p:cNvPr id="27" name="Picture 26" descr="A green oval object with black background&#10;&#10;Description automatically generated">
            <a:extLst>
              <a:ext uri="{FF2B5EF4-FFF2-40B4-BE49-F238E27FC236}">
                <a16:creationId xmlns:a16="http://schemas.microsoft.com/office/drawing/2014/main" id="{0443EBD2-C51B-DAD0-89B1-205AD065E1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7089" y="2526650"/>
            <a:ext cx="297702" cy="244764"/>
          </a:xfrm>
          <a:prstGeom prst="rect">
            <a:avLst/>
          </a:prstGeom>
        </p:spPr>
      </p:pic>
      <p:sp>
        <p:nvSpPr>
          <p:cNvPr id="28" name="TextBox 27">
            <a:extLst>
              <a:ext uri="{FF2B5EF4-FFF2-40B4-BE49-F238E27FC236}">
                <a16:creationId xmlns:a16="http://schemas.microsoft.com/office/drawing/2014/main" id="{D6D2836C-45A6-AD63-84BC-AEB6A1465DA5}"/>
              </a:ext>
            </a:extLst>
          </p:cNvPr>
          <p:cNvSpPr txBox="1"/>
          <p:nvPr/>
        </p:nvSpPr>
        <p:spPr>
          <a:xfrm>
            <a:off x="4748668" y="4072568"/>
            <a:ext cx="2338872" cy="646331"/>
          </a:xfrm>
          <a:prstGeom prst="rect">
            <a:avLst/>
          </a:prstGeom>
          <a:noFill/>
        </p:spPr>
        <p:txBody>
          <a:bodyPr wrap="square" rtlCol="0">
            <a:spAutoFit/>
          </a:bodyPr>
          <a:lstStyle/>
          <a:p>
            <a:pPr algn="ctr"/>
            <a:r>
              <a:rPr lang="en-US" dirty="0"/>
              <a:t>Lysed or broken cell and the </a:t>
            </a:r>
            <a:r>
              <a:rPr lang="en-US" b="1" dirty="0">
                <a:solidFill>
                  <a:schemeClr val="bg2">
                    <a:lumMod val="50000"/>
                  </a:schemeClr>
                </a:solidFill>
              </a:rPr>
              <a:t>debris</a:t>
            </a:r>
          </a:p>
        </p:txBody>
      </p:sp>
      <p:sp>
        <p:nvSpPr>
          <p:cNvPr id="29" name="TextBox 28">
            <a:extLst>
              <a:ext uri="{FF2B5EF4-FFF2-40B4-BE49-F238E27FC236}">
                <a16:creationId xmlns:a16="http://schemas.microsoft.com/office/drawing/2014/main" id="{86CF15EA-30AF-745B-7B67-52D800CBE63D}"/>
              </a:ext>
            </a:extLst>
          </p:cNvPr>
          <p:cNvSpPr txBox="1"/>
          <p:nvPr/>
        </p:nvSpPr>
        <p:spPr>
          <a:xfrm>
            <a:off x="5518390" y="2110169"/>
            <a:ext cx="2165430" cy="369332"/>
          </a:xfrm>
          <a:prstGeom prst="rect">
            <a:avLst/>
          </a:prstGeom>
          <a:noFill/>
        </p:spPr>
        <p:txBody>
          <a:bodyPr wrap="square" rtlCol="0">
            <a:spAutoFit/>
          </a:bodyPr>
          <a:lstStyle/>
          <a:p>
            <a:pPr algn="ctr"/>
            <a:r>
              <a:rPr lang="en-US" dirty="0"/>
              <a:t>Harvested</a:t>
            </a:r>
            <a:r>
              <a:rPr lang="en-US" b="1" dirty="0">
                <a:solidFill>
                  <a:srgbClr val="97D09A"/>
                </a:solidFill>
              </a:rPr>
              <a:t> Protein</a:t>
            </a:r>
          </a:p>
        </p:txBody>
      </p:sp>
      <p:sp>
        <p:nvSpPr>
          <p:cNvPr id="31" name="Arc 30">
            <a:extLst>
              <a:ext uri="{FF2B5EF4-FFF2-40B4-BE49-F238E27FC236}">
                <a16:creationId xmlns:a16="http://schemas.microsoft.com/office/drawing/2014/main" id="{196BA86B-F3F6-8F56-CFB1-BF29A9072F5A}"/>
              </a:ext>
            </a:extLst>
          </p:cNvPr>
          <p:cNvSpPr/>
          <p:nvPr/>
        </p:nvSpPr>
        <p:spPr>
          <a:xfrm rot="5002662">
            <a:off x="5610628" y="2265692"/>
            <a:ext cx="914400" cy="914400"/>
          </a:xfrm>
          <a:prstGeom prst="arc">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32" name="Arc 31">
            <a:extLst>
              <a:ext uri="{FF2B5EF4-FFF2-40B4-BE49-F238E27FC236}">
                <a16:creationId xmlns:a16="http://schemas.microsoft.com/office/drawing/2014/main" id="{5D342CF0-7249-7121-8985-BBC8FA930534}"/>
              </a:ext>
            </a:extLst>
          </p:cNvPr>
          <p:cNvSpPr/>
          <p:nvPr/>
        </p:nvSpPr>
        <p:spPr>
          <a:xfrm rot="8196365" flipH="1" flipV="1">
            <a:off x="6190622" y="3348845"/>
            <a:ext cx="751707" cy="721825"/>
          </a:xfrm>
          <a:prstGeom prst="arc">
            <a:avLst>
              <a:gd name="adj1" fmla="val 16200000"/>
              <a:gd name="adj2" fmla="val 20675440"/>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33" name="Arc 32">
            <a:extLst>
              <a:ext uri="{FF2B5EF4-FFF2-40B4-BE49-F238E27FC236}">
                <a16:creationId xmlns:a16="http://schemas.microsoft.com/office/drawing/2014/main" id="{7D143114-96BB-BB6C-A687-A080B7B18B18}"/>
              </a:ext>
            </a:extLst>
          </p:cNvPr>
          <p:cNvSpPr/>
          <p:nvPr/>
        </p:nvSpPr>
        <p:spPr>
          <a:xfrm rot="6719734" flipH="1" flipV="1">
            <a:off x="6280165" y="3008885"/>
            <a:ext cx="958452" cy="1104550"/>
          </a:xfrm>
          <a:prstGeom prst="arc">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35" name="Arc 34">
            <a:extLst>
              <a:ext uri="{FF2B5EF4-FFF2-40B4-BE49-F238E27FC236}">
                <a16:creationId xmlns:a16="http://schemas.microsoft.com/office/drawing/2014/main" id="{0D3BA451-673D-1F7F-0A0D-2DCCFA612131}"/>
              </a:ext>
            </a:extLst>
          </p:cNvPr>
          <p:cNvSpPr/>
          <p:nvPr/>
        </p:nvSpPr>
        <p:spPr>
          <a:xfrm rot="5400000">
            <a:off x="5439216" y="2354619"/>
            <a:ext cx="945313" cy="541163"/>
          </a:xfrm>
          <a:prstGeom prst="arc">
            <a:avLst>
              <a:gd name="adj1" fmla="val 16200000"/>
              <a:gd name="adj2" fmla="val 20675440"/>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37" name="TextBox 36">
            <a:extLst>
              <a:ext uri="{FF2B5EF4-FFF2-40B4-BE49-F238E27FC236}">
                <a16:creationId xmlns:a16="http://schemas.microsoft.com/office/drawing/2014/main" id="{1C90FF36-7E6E-FF88-25E2-D2A737E26657}"/>
              </a:ext>
            </a:extLst>
          </p:cNvPr>
          <p:cNvSpPr txBox="1"/>
          <p:nvPr/>
        </p:nvSpPr>
        <p:spPr>
          <a:xfrm>
            <a:off x="744179" y="3515360"/>
            <a:ext cx="1237144" cy="923330"/>
          </a:xfrm>
          <a:prstGeom prst="rect">
            <a:avLst/>
          </a:prstGeom>
          <a:noFill/>
        </p:spPr>
        <p:txBody>
          <a:bodyPr wrap="square" rtlCol="0">
            <a:spAutoFit/>
          </a:bodyPr>
          <a:lstStyle/>
          <a:p>
            <a:pPr algn="ctr"/>
            <a:r>
              <a:rPr lang="en-US" dirty="0"/>
              <a:t>Few </a:t>
            </a:r>
            <a:r>
              <a:rPr lang="en-US" b="1" dirty="0">
                <a:solidFill>
                  <a:srgbClr val="72521A"/>
                </a:solidFill>
              </a:rPr>
              <a:t>cells</a:t>
            </a:r>
            <a:r>
              <a:rPr lang="en-US" dirty="0">
                <a:solidFill>
                  <a:srgbClr val="72521A"/>
                </a:solidFill>
              </a:rPr>
              <a:t> </a:t>
            </a:r>
            <a:r>
              <a:rPr lang="en-US" dirty="0"/>
              <a:t>with proteins</a:t>
            </a:r>
          </a:p>
        </p:txBody>
      </p:sp>
      <p:sp>
        <p:nvSpPr>
          <p:cNvPr id="38" name="TextBox 37">
            <a:extLst>
              <a:ext uri="{FF2B5EF4-FFF2-40B4-BE49-F238E27FC236}">
                <a16:creationId xmlns:a16="http://schemas.microsoft.com/office/drawing/2014/main" id="{71ADEBD2-26D9-CB4F-2336-5362F815821E}"/>
              </a:ext>
            </a:extLst>
          </p:cNvPr>
          <p:cNvSpPr txBox="1"/>
          <p:nvPr/>
        </p:nvSpPr>
        <p:spPr>
          <a:xfrm>
            <a:off x="2201627" y="3540685"/>
            <a:ext cx="1622586" cy="1200329"/>
          </a:xfrm>
          <a:prstGeom prst="rect">
            <a:avLst/>
          </a:prstGeom>
          <a:noFill/>
        </p:spPr>
        <p:txBody>
          <a:bodyPr wrap="square" rtlCol="0">
            <a:spAutoFit/>
          </a:bodyPr>
          <a:lstStyle/>
          <a:p>
            <a:pPr algn="ctr"/>
            <a:r>
              <a:rPr lang="en-US" b="1" dirty="0">
                <a:solidFill>
                  <a:srgbClr val="72521A"/>
                </a:solidFill>
              </a:rPr>
              <a:t>Many</a:t>
            </a:r>
            <a:r>
              <a:rPr lang="en-US" dirty="0"/>
              <a:t> replicated </a:t>
            </a:r>
            <a:r>
              <a:rPr lang="en-US" b="1" dirty="0">
                <a:solidFill>
                  <a:srgbClr val="72521A"/>
                </a:solidFill>
              </a:rPr>
              <a:t>cells</a:t>
            </a:r>
            <a:r>
              <a:rPr lang="en-US" dirty="0">
                <a:solidFill>
                  <a:srgbClr val="72521A"/>
                </a:solidFill>
              </a:rPr>
              <a:t> </a:t>
            </a:r>
            <a:r>
              <a:rPr lang="en-US" dirty="0"/>
              <a:t>with proteins</a:t>
            </a:r>
          </a:p>
        </p:txBody>
      </p:sp>
      <p:sp>
        <p:nvSpPr>
          <p:cNvPr id="39" name="TextBox 38">
            <a:extLst>
              <a:ext uri="{FF2B5EF4-FFF2-40B4-BE49-F238E27FC236}">
                <a16:creationId xmlns:a16="http://schemas.microsoft.com/office/drawing/2014/main" id="{FA349CEE-A249-3EDA-69C1-5A399736033B}"/>
              </a:ext>
            </a:extLst>
          </p:cNvPr>
          <p:cNvSpPr txBox="1"/>
          <p:nvPr/>
        </p:nvSpPr>
        <p:spPr>
          <a:xfrm>
            <a:off x="1381386" y="2039599"/>
            <a:ext cx="1310271" cy="646331"/>
          </a:xfrm>
          <a:prstGeom prst="rect">
            <a:avLst/>
          </a:prstGeom>
          <a:noFill/>
        </p:spPr>
        <p:txBody>
          <a:bodyPr wrap="square" rtlCol="0">
            <a:spAutoFit/>
          </a:bodyPr>
          <a:lstStyle/>
          <a:p>
            <a:pPr algn="ctr"/>
            <a:r>
              <a:rPr lang="en-US" dirty="0"/>
              <a:t>Cell Replication</a:t>
            </a:r>
          </a:p>
        </p:txBody>
      </p:sp>
      <p:grpSp>
        <p:nvGrpSpPr>
          <p:cNvPr id="73" name="Group 72">
            <a:extLst>
              <a:ext uri="{FF2B5EF4-FFF2-40B4-BE49-F238E27FC236}">
                <a16:creationId xmlns:a16="http://schemas.microsoft.com/office/drawing/2014/main" id="{C1897D05-C886-BA24-85C9-810D15052697}"/>
              </a:ext>
            </a:extLst>
          </p:cNvPr>
          <p:cNvGrpSpPr/>
          <p:nvPr/>
        </p:nvGrpSpPr>
        <p:grpSpPr>
          <a:xfrm>
            <a:off x="942280" y="2613545"/>
            <a:ext cx="609801" cy="743691"/>
            <a:chOff x="990669" y="2857924"/>
            <a:chExt cx="609801" cy="743691"/>
          </a:xfrm>
        </p:grpSpPr>
        <p:grpSp>
          <p:nvGrpSpPr>
            <p:cNvPr id="72" name="Group 71">
              <a:extLst>
                <a:ext uri="{FF2B5EF4-FFF2-40B4-BE49-F238E27FC236}">
                  <a16:creationId xmlns:a16="http://schemas.microsoft.com/office/drawing/2014/main" id="{E8D572C3-17E4-5A51-C02E-C06C73EE71A1}"/>
                </a:ext>
              </a:extLst>
            </p:cNvPr>
            <p:cNvGrpSpPr/>
            <p:nvPr/>
          </p:nvGrpSpPr>
          <p:grpSpPr>
            <a:xfrm>
              <a:off x="990669" y="2857924"/>
              <a:ext cx="609801" cy="743691"/>
              <a:chOff x="990669" y="2857924"/>
              <a:chExt cx="609801" cy="743691"/>
            </a:xfrm>
          </p:grpSpPr>
          <p:pic>
            <p:nvPicPr>
              <p:cNvPr id="14" name="Picture 13" descr="A group of eggs on a black background&#10;&#10;Description automatically generated">
                <a:extLst>
                  <a:ext uri="{FF2B5EF4-FFF2-40B4-BE49-F238E27FC236}">
                    <a16:creationId xmlns:a16="http://schemas.microsoft.com/office/drawing/2014/main" id="{064D5F10-49DF-C877-7E6D-F009AEC5BE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669" y="2857924"/>
                <a:ext cx="609801" cy="743691"/>
              </a:xfrm>
              <a:prstGeom prst="rect">
                <a:avLst/>
              </a:prstGeom>
            </p:spPr>
          </p:pic>
          <p:pic>
            <p:nvPicPr>
              <p:cNvPr id="40" name="Picture 39" descr="A green oval object with black background&#10;&#10;Description automatically generated">
                <a:extLst>
                  <a:ext uri="{FF2B5EF4-FFF2-40B4-BE49-F238E27FC236}">
                    <a16:creationId xmlns:a16="http://schemas.microsoft.com/office/drawing/2014/main" id="{C5DC5CDE-E130-F97F-CC11-015E228C9E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9045" y="3495921"/>
                <a:ext cx="103226" cy="84870"/>
              </a:xfrm>
              <a:prstGeom prst="rect">
                <a:avLst/>
              </a:prstGeom>
            </p:spPr>
          </p:pic>
          <p:pic>
            <p:nvPicPr>
              <p:cNvPr id="41" name="Picture 40" descr="A green oval object with black background&#10;&#10;Description automatically generated">
                <a:extLst>
                  <a:ext uri="{FF2B5EF4-FFF2-40B4-BE49-F238E27FC236}">
                    <a16:creationId xmlns:a16="http://schemas.microsoft.com/office/drawing/2014/main" id="{7E3D4C11-E39D-EAF7-F086-30ECC979C4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8112" y="3055422"/>
                <a:ext cx="103226" cy="84870"/>
              </a:xfrm>
              <a:prstGeom prst="rect">
                <a:avLst/>
              </a:prstGeom>
            </p:spPr>
          </p:pic>
        </p:grpSp>
        <p:pic>
          <p:nvPicPr>
            <p:cNvPr id="48" name="Picture 47" descr="A green oval object with black background&#10;&#10;Description automatically generated">
              <a:extLst>
                <a:ext uri="{FF2B5EF4-FFF2-40B4-BE49-F238E27FC236}">
                  <a16:creationId xmlns:a16="http://schemas.microsoft.com/office/drawing/2014/main" id="{B3B34472-21B2-6630-93E4-D4DDA75AF9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2593" y="3342935"/>
              <a:ext cx="103226" cy="84870"/>
            </a:xfrm>
            <a:prstGeom prst="rect">
              <a:avLst/>
            </a:prstGeom>
          </p:spPr>
        </p:pic>
      </p:grpSp>
      <p:grpSp>
        <p:nvGrpSpPr>
          <p:cNvPr id="76" name="Group 75">
            <a:extLst>
              <a:ext uri="{FF2B5EF4-FFF2-40B4-BE49-F238E27FC236}">
                <a16:creationId xmlns:a16="http://schemas.microsoft.com/office/drawing/2014/main" id="{A89BDAA9-D9E8-1D15-35E5-01B7A26F1573}"/>
              </a:ext>
            </a:extLst>
          </p:cNvPr>
          <p:cNvGrpSpPr/>
          <p:nvPr/>
        </p:nvGrpSpPr>
        <p:grpSpPr>
          <a:xfrm>
            <a:off x="2544655" y="2465866"/>
            <a:ext cx="1176524" cy="1074819"/>
            <a:chOff x="2584132" y="2692358"/>
            <a:chExt cx="1176524" cy="1074819"/>
          </a:xfrm>
        </p:grpSpPr>
        <p:grpSp>
          <p:nvGrpSpPr>
            <p:cNvPr id="75" name="Group 74">
              <a:extLst>
                <a:ext uri="{FF2B5EF4-FFF2-40B4-BE49-F238E27FC236}">
                  <a16:creationId xmlns:a16="http://schemas.microsoft.com/office/drawing/2014/main" id="{AD067DDF-570E-2330-B272-3FDF1D1459EE}"/>
                </a:ext>
              </a:extLst>
            </p:cNvPr>
            <p:cNvGrpSpPr/>
            <p:nvPr/>
          </p:nvGrpSpPr>
          <p:grpSpPr>
            <a:xfrm>
              <a:off x="2584132" y="2692358"/>
              <a:ext cx="1176524" cy="1074819"/>
              <a:chOff x="2584132" y="2692358"/>
              <a:chExt cx="1176524" cy="1074819"/>
            </a:xfrm>
          </p:grpSpPr>
          <p:pic>
            <p:nvPicPr>
              <p:cNvPr id="10" name="Picture 9" descr="A group of eggs on a black background&#10;&#10;Description automatically generated">
                <a:extLst>
                  <a:ext uri="{FF2B5EF4-FFF2-40B4-BE49-F238E27FC236}">
                    <a16:creationId xmlns:a16="http://schemas.microsoft.com/office/drawing/2014/main" id="{00CF8696-E36E-B44F-E01D-A1D71743BA1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84132" y="2692358"/>
                <a:ext cx="1176524" cy="1074819"/>
              </a:xfrm>
              <a:prstGeom prst="rect">
                <a:avLst/>
              </a:prstGeom>
            </p:spPr>
          </p:pic>
          <p:grpSp>
            <p:nvGrpSpPr>
              <p:cNvPr id="74" name="Group 73">
                <a:extLst>
                  <a:ext uri="{FF2B5EF4-FFF2-40B4-BE49-F238E27FC236}">
                    <a16:creationId xmlns:a16="http://schemas.microsoft.com/office/drawing/2014/main" id="{6F2C55E4-F3BC-FF22-97F6-8BC06C0BCBAD}"/>
                  </a:ext>
                </a:extLst>
              </p:cNvPr>
              <p:cNvGrpSpPr/>
              <p:nvPr/>
            </p:nvGrpSpPr>
            <p:grpSpPr>
              <a:xfrm>
                <a:off x="2691812" y="2849733"/>
                <a:ext cx="695319" cy="725276"/>
                <a:chOff x="2691812" y="2849733"/>
                <a:chExt cx="695319" cy="725276"/>
              </a:xfrm>
            </p:grpSpPr>
            <p:pic>
              <p:nvPicPr>
                <p:cNvPr id="43" name="Picture 42" descr="A green oval object with black background&#10;&#10;Description automatically generated">
                  <a:extLst>
                    <a:ext uri="{FF2B5EF4-FFF2-40B4-BE49-F238E27FC236}">
                      <a16:creationId xmlns:a16="http://schemas.microsoft.com/office/drawing/2014/main" id="{830B73F5-AB2F-6CEF-1F30-5D2C76F629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8285" y="3442021"/>
                  <a:ext cx="103226" cy="84870"/>
                </a:xfrm>
                <a:prstGeom prst="rect">
                  <a:avLst/>
                </a:prstGeom>
              </p:spPr>
            </p:pic>
            <p:pic>
              <p:nvPicPr>
                <p:cNvPr id="44" name="Picture 43" descr="A green oval object with black background&#10;&#10;Description automatically generated">
                  <a:extLst>
                    <a:ext uri="{FF2B5EF4-FFF2-40B4-BE49-F238E27FC236}">
                      <a16:creationId xmlns:a16="http://schemas.microsoft.com/office/drawing/2014/main" id="{D16CD9A2-C6A9-D186-99B4-9D3161FADD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1348" y="3187332"/>
                  <a:ext cx="103226" cy="84870"/>
                </a:xfrm>
                <a:prstGeom prst="rect">
                  <a:avLst/>
                </a:prstGeom>
              </p:spPr>
            </p:pic>
            <p:pic>
              <p:nvPicPr>
                <p:cNvPr id="45" name="Picture 44" descr="A green oval object with black background&#10;&#10;Description automatically generated">
                  <a:extLst>
                    <a:ext uri="{FF2B5EF4-FFF2-40B4-BE49-F238E27FC236}">
                      <a16:creationId xmlns:a16="http://schemas.microsoft.com/office/drawing/2014/main" id="{6EE4ED32-0EAB-C491-FC00-33864B143B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6849" y="3419412"/>
                  <a:ext cx="103226" cy="84870"/>
                </a:xfrm>
                <a:prstGeom prst="rect">
                  <a:avLst/>
                </a:prstGeom>
              </p:spPr>
            </p:pic>
            <p:pic>
              <p:nvPicPr>
                <p:cNvPr id="46" name="Picture 45" descr="A green oval object with black background&#10;&#10;Description automatically generated">
                  <a:extLst>
                    <a:ext uri="{FF2B5EF4-FFF2-40B4-BE49-F238E27FC236}">
                      <a16:creationId xmlns:a16="http://schemas.microsoft.com/office/drawing/2014/main" id="{FCDE413F-C7EC-2061-902A-6029E82687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3905" y="2849733"/>
                  <a:ext cx="103226" cy="84870"/>
                </a:xfrm>
                <a:prstGeom prst="rect">
                  <a:avLst/>
                </a:prstGeom>
              </p:spPr>
            </p:pic>
            <p:pic>
              <p:nvPicPr>
                <p:cNvPr id="47" name="Picture 46" descr="A green oval object with black background&#10;&#10;Description automatically generated">
                  <a:extLst>
                    <a:ext uri="{FF2B5EF4-FFF2-40B4-BE49-F238E27FC236}">
                      <a16:creationId xmlns:a16="http://schemas.microsoft.com/office/drawing/2014/main" id="{BC5FC63B-08C7-9087-DBC0-4C90B44294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9160" y="3003563"/>
                  <a:ext cx="103226" cy="84870"/>
                </a:xfrm>
                <a:prstGeom prst="rect">
                  <a:avLst/>
                </a:prstGeom>
              </p:spPr>
            </p:pic>
            <p:pic>
              <p:nvPicPr>
                <p:cNvPr id="49" name="Picture 48" descr="A green oval object with black background&#10;&#10;Description automatically generated">
                  <a:extLst>
                    <a:ext uri="{FF2B5EF4-FFF2-40B4-BE49-F238E27FC236}">
                      <a16:creationId xmlns:a16="http://schemas.microsoft.com/office/drawing/2014/main" id="{BE38D3C7-D1E8-AC26-5F6E-3938C2BBA0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1812" y="3350935"/>
                  <a:ext cx="103226" cy="84870"/>
                </a:xfrm>
                <a:prstGeom prst="rect">
                  <a:avLst/>
                </a:prstGeom>
              </p:spPr>
            </p:pic>
            <p:pic>
              <p:nvPicPr>
                <p:cNvPr id="51" name="Picture 50" descr="A green oval object with black background&#10;&#10;Description automatically generated">
                  <a:extLst>
                    <a:ext uri="{FF2B5EF4-FFF2-40B4-BE49-F238E27FC236}">
                      <a16:creationId xmlns:a16="http://schemas.microsoft.com/office/drawing/2014/main" id="{58DA07F7-A595-0FE6-F125-972991C8A7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2394" y="3283164"/>
                  <a:ext cx="103226" cy="84870"/>
                </a:xfrm>
                <a:prstGeom prst="rect">
                  <a:avLst/>
                </a:prstGeom>
              </p:spPr>
            </p:pic>
            <p:pic>
              <p:nvPicPr>
                <p:cNvPr id="52" name="Picture 51" descr="A green oval object with black background&#10;&#10;Description automatically generated">
                  <a:extLst>
                    <a:ext uri="{FF2B5EF4-FFF2-40B4-BE49-F238E27FC236}">
                      <a16:creationId xmlns:a16="http://schemas.microsoft.com/office/drawing/2014/main" id="{4B230AE8-82A3-9971-79A2-4644065968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4788" y="3490139"/>
                  <a:ext cx="103226" cy="84870"/>
                </a:xfrm>
                <a:prstGeom prst="rect">
                  <a:avLst/>
                </a:prstGeom>
              </p:spPr>
            </p:pic>
            <p:pic>
              <p:nvPicPr>
                <p:cNvPr id="53" name="Picture 52" descr="A green oval object with black background&#10;&#10;Description automatically generated">
                  <a:extLst>
                    <a:ext uri="{FF2B5EF4-FFF2-40B4-BE49-F238E27FC236}">
                      <a16:creationId xmlns:a16="http://schemas.microsoft.com/office/drawing/2014/main" id="{93C6DE4B-5145-0338-B9AA-879DE6A879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5857" y="3315927"/>
                  <a:ext cx="103226" cy="84870"/>
                </a:xfrm>
                <a:prstGeom prst="rect">
                  <a:avLst/>
                </a:prstGeom>
              </p:spPr>
            </p:pic>
          </p:grpSp>
        </p:grpSp>
        <p:pic>
          <p:nvPicPr>
            <p:cNvPr id="50" name="Picture 49" descr="A green oval object with black background&#10;&#10;Description automatically generated">
              <a:extLst>
                <a:ext uri="{FF2B5EF4-FFF2-40B4-BE49-F238E27FC236}">
                  <a16:creationId xmlns:a16="http://schemas.microsoft.com/office/drawing/2014/main" id="{66A1032D-CF0F-6CB3-3C69-18F9B0FA7E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1254" y="2843018"/>
              <a:ext cx="103226" cy="84870"/>
            </a:xfrm>
            <a:prstGeom prst="rect">
              <a:avLst/>
            </a:prstGeom>
          </p:spPr>
        </p:pic>
      </p:grpSp>
      <p:sp>
        <p:nvSpPr>
          <p:cNvPr id="55" name="Rectangle 54">
            <a:extLst>
              <a:ext uri="{FF2B5EF4-FFF2-40B4-BE49-F238E27FC236}">
                <a16:creationId xmlns:a16="http://schemas.microsoft.com/office/drawing/2014/main" id="{1A19B904-B6E6-1877-C2BB-063294587A2C}"/>
              </a:ext>
            </a:extLst>
          </p:cNvPr>
          <p:cNvSpPr/>
          <p:nvPr/>
        </p:nvSpPr>
        <p:spPr>
          <a:xfrm>
            <a:off x="8647947" y="1944219"/>
            <a:ext cx="3086995" cy="284762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Cell Expansion &amp; Protein Production</a:t>
            </a:r>
          </a:p>
        </p:txBody>
      </p:sp>
      <p:sp>
        <p:nvSpPr>
          <p:cNvPr id="57" name="Flowchart: Manual Operation 56">
            <a:extLst>
              <a:ext uri="{FF2B5EF4-FFF2-40B4-BE49-F238E27FC236}">
                <a16:creationId xmlns:a16="http://schemas.microsoft.com/office/drawing/2014/main" id="{4106396A-033A-FA48-A1B0-37881CF6D811}"/>
              </a:ext>
            </a:extLst>
          </p:cNvPr>
          <p:cNvSpPr/>
          <p:nvPr/>
        </p:nvSpPr>
        <p:spPr>
          <a:xfrm>
            <a:off x="9914775" y="2224698"/>
            <a:ext cx="1310607" cy="1074965"/>
          </a:xfrm>
          <a:prstGeom prst="flowChartManualOperation">
            <a:avLst/>
          </a:prstGeom>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pic>
        <p:nvPicPr>
          <p:cNvPr id="59" name="Picture 58" descr="A green oval object with black background&#10;&#10;Description automatically generated">
            <a:extLst>
              <a:ext uri="{FF2B5EF4-FFF2-40B4-BE49-F238E27FC236}">
                <a16:creationId xmlns:a16="http://schemas.microsoft.com/office/drawing/2014/main" id="{AD1CB13A-3A86-4BFC-AB6E-22DCEAB8A1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84666" y="4089381"/>
            <a:ext cx="297702" cy="244764"/>
          </a:xfrm>
          <a:prstGeom prst="rect">
            <a:avLst/>
          </a:prstGeom>
        </p:spPr>
      </p:pic>
      <p:sp>
        <p:nvSpPr>
          <p:cNvPr id="60" name="TextBox 59">
            <a:extLst>
              <a:ext uri="{FF2B5EF4-FFF2-40B4-BE49-F238E27FC236}">
                <a16:creationId xmlns:a16="http://schemas.microsoft.com/office/drawing/2014/main" id="{93615E3D-801D-4C18-1097-AF55FFAB562E}"/>
              </a:ext>
            </a:extLst>
          </p:cNvPr>
          <p:cNvSpPr txBox="1"/>
          <p:nvPr/>
        </p:nvSpPr>
        <p:spPr>
          <a:xfrm>
            <a:off x="9742247" y="4349735"/>
            <a:ext cx="1804853" cy="369332"/>
          </a:xfrm>
          <a:prstGeom prst="rect">
            <a:avLst/>
          </a:prstGeom>
          <a:noFill/>
        </p:spPr>
        <p:txBody>
          <a:bodyPr wrap="none" rtlCol="0">
            <a:spAutoFit/>
          </a:bodyPr>
          <a:lstStyle/>
          <a:p>
            <a:r>
              <a:rPr lang="en-US" dirty="0"/>
              <a:t>Purified</a:t>
            </a:r>
            <a:r>
              <a:rPr lang="en-US" b="1" dirty="0">
                <a:solidFill>
                  <a:srgbClr val="97D09A"/>
                </a:solidFill>
              </a:rPr>
              <a:t> protein</a:t>
            </a:r>
          </a:p>
        </p:txBody>
      </p:sp>
      <p:sp>
        <p:nvSpPr>
          <p:cNvPr id="64" name="TextBox 63">
            <a:extLst>
              <a:ext uri="{FF2B5EF4-FFF2-40B4-BE49-F238E27FC236}">
                <a16:creationId xmlns:a16="http://schemas.microsoft.com/office/drawing/2014/main" id="{4BC14BBD-FF40-2126-61C1-1AE676450AB3}"/>
              </a:ext>
            </a:extLst>
          </p:cNvPr>
          <p:cNvSpPr txBox="1"/>
          <p:nvPr/>
        </p:nvSpPr>
        <p:spPr>
          <a:xfrm>
            <a:off x="8618206" y="2377902"/>
            <a:ext cx="1376516" cy="923330"/>
          </a:xfrm>
          <a:prstGeom prst="rect">
            <a:avLst/>
          </a:prstGeom>
          <a:noFill/>
        </p:spPr>
        <p:txBody>
          <a:bodyPr wrap="square" rtlCol="0">
            <a:spAutoFit/>
          </a:bodyPr>
          <a:lstStyle/>
          <a:p>
            <a:pPr algn="ctr"/>
            <a:r>
              <a:rPr lang="en-US" b="1" dirty="0">
                <a:solidFill>
                  <a:schemeClr val="accent4"/>
                </a:solidFill>
              </a:rPr>
              <a:t>Filter</a:t>
            </a:r>
            <a:r>
              <a:rPr lang="en-US" dirty="0"/>
              <a:t> to remove cell </a:t>
            </a:r>
            <a:r>
              <a:rPr lang="en-US" b="1" dirty="0">
                <a:solidFill>
                  <a:schemeClr val="bg2">
                    <a:lumMod val="50000"/>
                  </a:schemeClr>
                </a:solidFill>
              </a:rPr>
              <a:t>debris</a:t>
            </a:r>
          </a:p>
        </p:txBody>
      </p:sp>
      <p:grpSp>
        <p:nvGrpSpPr>
          <p:cNvPr id="71" name="Group 70">
            <a:extLst>
              <a:ext uri="{FF2B5EF4-FFF2-40B4-BE49-F238E27FC236}">
                <a16:creationId xmlns:a16="http://schemas.microsoft.com/office/drawing/2014/main" id="{6816AF72-B605-1030-FA0F-4B7EA74C2665}"/>
              </a:ext>
            </a:extLst>
          </p:cNvPr>
          <p:cNvGrpSpPr/>
          <p:nvPr/>
        </p:nvGrpSpPr>
        <p:grpSpPr>
          <a:xfrm rot="7396397">
            <a:off x="9686650" y="2755850"/>
            <a:ext cx="1701038" cy="1774694"/>
            <a:chOff x="6508791" y="5008921"/>
            <a:chExt cx="1701038" cy="1774694"/>
          </a:xfrm>
        </p:grpSpPr>
        <p:sp>
          <p:nvSpPr>
            <p:cNvPr id="68" name="Arc 67">
              <a:extLst>
                <a:ext uri="{FF2B5EF4-FFF2-40B4-BE49-F238E27FC236}">
                  <a16:creationId xmlns:a16="http://schemas.microsoft.com/office/drawing/2014/main" id="{EDD9E5B4-C7DB-D43E-483D-B37359E38C8F}"/>
                </a:ext>
              </a:extLst>
            </p:cNvPr>
            <p:cNvSpPr/>
            <p:nvPr/>
          </p:nvSpPr>
          <p:spPr>
            <a:xfrm rot="4992407">
              <a:off x="6508791" y="5008921"/>
              <a:ext cx="914400" cy="914400"/>
            </a:xfrm>
            <a:prstGeom prst="arc">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69" name="Arc 68">
              <a:extLst>
                <a:ext uri="{FF2B5EF4-FFF2-40B4-BE49-F238E27FC236}">
                  <a16:creationId xmlns:a16="http://schemas.microsoft.com/office/drawing/2014/main" id="{726B2D73-C3F1-D63D-B486-B4EAFFF3707D}"/>
                </a:ext>
              </a:extLst>
            </p:cNvPr>
            <p:cNvSpPr/>
            <p:nvPr/>
          </p:nvSpPr>
          <p:spPr>
            <a:xfrm rot="6709479" flipH="1" flipV="1">
              <a:off x="7178328" y="5752114"/>
              <a:ext cx="958452" cy="1104550"/>
            </a:xfrm>
            <a:prstGeom prst="arc">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grpSp>
      <p:sp>
        <p:nvSpPr>
          <p:cNvPr id="77" name="Arrow: Right 76">
            <a:extLst>
              <a:ext uri="{FF2B5EF4-FFF2-40B4-BE49-F238E27FC236}">
                <a16:creationId xmlns:a16="http://schemas.microsoft.com/office/drawing/2014/main" id="{7853D1C4-F711-DD67-F35F-802B125ACBF9}"/>
              </a:ext>
            </a:extLst>
          </p:cNvPr>
          <p:cNvSpPr/>
          <p:nvPr/>
        </p:nvSpPr>
        <p:spPr>
          <a:xfrm>
            <a:off x="3942807" y="3097857"/>
            <a:ext cx="642671" cy="609451"/>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78" name="Arrow: Right 77">
            <a:extLst>
              <a:ext uri="{FF2B5EF4-FFF2-40B4-BE49-F238E27FC236}">
                <a16:creationId xmlns:a16="http://schemas.microsoft.com/office/drawing/2014/main" id="{32C5500B-E9FB-1BE3-DBD0-F3E7EB0B53E7}"/>
              </a:ext>
            </a:extLst>
          </p:cNvPr>
          <p:cNvSpPr/>
          <p:nvPr/>
        </p:nvSpPr>
        <p:spPr>
          <a:xfrm>
            <a:off x="7926605" y="3089297"/>
            <a:ext cx="642671" cy="609451"/>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82" name="Picture 81" descr="A red circle with a bite taken out of it&#10;&#10;Description automatically generated">
            <a:extLst>
              <a:ext uri="{FF2B5EF4-FFF2-40B4-BE49-F238E27FC236}">
                <a16:creationId xmlns:a16="http://schemas.microsoft.com/office/drawing/2014/main" id="{24F507A6-4AFF-9EAD-30DB-62F279D3B8AA}"/>
              </a:ext>
            </a:extLst>
          </p:cNvPr>
          <p:cNvPicPr>
            <a:picLocks noChangeAspect="1"/>
          </p:cNvPicPr>
          <p:nvPr/>
        </p:nvPicPr>
        <p:blipFill>
          <a:blip r:embed="rId6">
            <a:grayscl/>
            <a:extLst>
              <a:ext uri="{28A0092B-C50C-407E-A947-70E740481C1C}">
                <a14:useLocalDpi xmlns:a14="http://schemas.microsoft.com/office/drawing/2010/main" val="0"/>
              </a:ext>
            </a:extLst>
          </a:blip>
          <a:stretch>
            <a:fillRect/>
          </a:stretch>
        </p:blipFill>
        <p:spPr>
          <a:xfrm>
            <a:off x="5193832" y="3025521"/>
            <a:ext cx="922691" cy="1030327"/>
          </a:xfrm>
          <a:prstGeom prst="rect">
            <a:avLst/>
          </a:prstGeom>
        </p:spPr>
      </p:pic>
      <p:pic>
        <p:nvPicPr>
          <p:cNvPr id="83" name="Picture 82" descr="A red circle with a bite taken out of it&#10;&#10;Description automatically generated">
            <a:extLst>
              <a:ext uri="{FF2B5EF4-FFF2-40B4-BE49-F238E27FC236}">
                <a16:creationId xmlns:a16="http://schemas.microsoft.com/office/drawing/2014/main" id="{AC7D20A8-D65A-DF96-3DC5-5AE6E9C0670B}"/>
              </a:ext>
            </a:extLst>
          </p:cNvPr>
          <p:cNvPicPr>
            <a:picLocks noChangeAspect="1"/>
          </p:cNvPicPr>
          <p:nvPr/>
        </p:nvPicPr>
        <p:blipFill>
          <a:blip r:embed="rId6">
            <a:grayscl/>
            <a:extLst>
              <a:ext uri="{28A0092B-C50C-407E-A947-70E740481C1C}">
                <a14:useLocalDpi xmlns:a14="http://schemas.microsoft.com/office/drawing/2010/main" val="0"/>
              </a:ext>
            </a:extLst>
          </a:blip>
          <a:stretch>
            <a:fillRect/>
          </a:stretch>
        </p:blipFill>
        <p:spPr>
          <a:xfrm rot="10373046">
            <a:off x="10484554" y="2734139"/>
            <a:ext cx="434748" cy="485463"/>
          </a:xfrm>
          <a:prstGeom prst="rect">
            <a:avLst/>
          </a:prstGeom>
        </p:spPr>
      </p:pic>
      <p:pic>
        <p:nvPicPr>
          <p:cNvPr id="84" name="Picture 83" descr="A red circle with a bite taken out of it&#10;&#10;Description automatically generated">
            <a:extLst>
              <a:ext uri="{FF2B5EF4-FFF2-40B4-BE49-F238E27FC236}">
                <a16:creationId xmlns:a16="http://schemas.microsoft.com/office/drawing/2014/main" id="{5F6FA74F-F082-0F70-7D31-768E558B0EA7}"/>
              </a:ext>
            </a:extLst>
          </p:cNvPr>
          <p:cNvPicPr>
            <a:picLocks noChangeAspect="1"/>
          </p:cNvPicPr>
          <p:nvPr/>
        </p:nvPicPr>
        <p:blipFill>
          <a:blip r:embed="rId6">
            <a:grayscl/>
            <a:extLst>
              <a:ext uri="{28A0092B-C50C-407E-A947-70E740481C1C}">
                <a14:useLocalDpi xmlns:a14="http://schemas.microsoft.com/office/drawing/2010/main" val="0"/>
              </a:ext>
            </a:extLst>
          </a:blip>
          <a:stretch>
            <a:fillRect/>
          </a:stretch>
        </p:blipFill>
        <p:spPr>
          <a:xfrm rot="15569008">
            <a:off x="10479773" y="2374283"/>
            <a:ext cx="434748" cy="485463"/>
          </a:xfrm>
          <a:prstGeom prst="rect">
            <a:avLst/>
          </a:prstGeom>
        </p:spPr>
      </p:pic>
      <p:pic>
        <p:nvPicPr>
          <p:cNvPr id="85" name="Picture 84" descr="A red circle with a bite taken out of it&#10;&#10;Description automatically generated">
            <a:extLst>
              <a:ext uri="{FF2B5EF4-FFF2-40B4-BE49-F238E27FC236}">
                <a16:creationId xmlns:a16="http://schemas.microsoft.com/office/drawing/2014/main" id="{B8D078D9-4A36-5A7E-FAC8-FEB6A21211AA}"/>
              </a:ext>
            </a:extLst>
          </p:cNvPr>
          <p:cNvPicPr>
            <a:picLocks noChangeAspect="1"/>
          </p:cNvPicPr>
          <p:nvPr/>
        </p:nvPicPr>
        <p:blipFill>
          <a:blip r:embed="rId6">
            <a:grayscl/>
            <a:extLst>
              <a:ext uri="{28A0092B-C50C-407E-A947-70E740481C1C}">
                <a14:useLocalDpi xmlns:a14="http://schemas.microsoft.com/office/drawing/2010/main" val="0"/>
              </a:ext>
            </a:extLst>
          </a:blip>
          <a:stretch>
            <a:fillRect/>
          </a:stretch>
        </p:blipFill>
        <p:spPr>
          <a:xfrm>
            <a:off x="10188311" y="2612909"/>
            <a:ext cx="434748" cy="485463"/>
          </a:xfrm>
          <a:prstGeom prst="rect">
            <a:avLst/>
          </a:prstGeom>
        </p:spPr>
      </p:pic>
      <p:pic>
        <p:nvPicPr>
          <p:cNvPr id="86" name="Picture 85" descr="A red circle with a bite taken out of it&#10;&#10;Description automatically generated">
            <a:extLst>
              <a:ext uri="{FF2B5EF4-FFF2-40B4-BE49-F238E27FC236}">
                <a16:creationId xmlns:a16="http://schemas.microsoft.com/office/drawing/2014/main" id="{4703D677-EB25-7035-0B83-B0DA717C147C}"/>
              </a:ext>
            </a:extLst>
          </p:cNvPr>
          <p:cNvPicPr>
            <a:picLocks noChangeAspect="1"/>
          </p:cNvPicPr>
          <p:nvPr/>
        </p:nvPicPr>
        <p:blipFill>
          <a:blip r:embed="rId6">
            <a:grayscl/>
            <a:extLst>
              <a:ext uri="{28A0092B-C50C-407E-A947-70E740481C1C}">
                <a14:useLocalDpi xmlns:a14="http://schemas.microsoft.com/office/drawing/2010/main" val="0"/>
              </a:ext>
            </a:extLst>
          </a:blip>
          <a:stretch>
            <a:fillRect/>
          </a:stretch>
        </p:blipFill>
        <p:spPr>
          <a:xfrm rot="16613966">
            <a:off x="10160213" y="2308149"/>
            <a:ext cx="434748" cy="485463"/>
          </a:xfrm>
          <a:prstGeom prst="rect">
            <a:avLst/>
          </a:prstGeom>
        </p:spPr>
      </p:pic>
    </p:spTree>
    <p:extLst>
      <p:ext uri="{BB962C8B-B14F-4D97-AF65-F5344CB8AC3E}">
        <p14:creationId xmlns:p14="http://schemas.microsoft.com/office/powerpoint/2010/main" val="3943047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D6BC3-2D2D-183D-18B1-7257A5691AA3}"/>
            </a:ext>
          </a:extLst>
        </p:cNvPr>
        <p:cNvGrpSpPr/>
        <p:nvPr/>
      </p:nvGrpSpPr>
      <p:grpSpPr>
        <a:xfrm>
          <a:off x="0" y="0"/>
          <a:ext cx="0" cy="0"/>
          <a:chOff x="0" y="0"/>
          <a:chExt cx="0" cy="0"/>
        </a:xfrm>
      </p:grpSpPr>
      <p:pic>
        <p:nvPicPr>
          <p:cNvPr id="3" name="Picture 2" descr="Two glass jars with liquid in them&#10;&#10;Description automatically generated">
            <a:extLst>
              <a:ext uri="{FF2B5EF4-FFF2-40B4-BE49-F238E27FC236}">
                <a16:creationId xmlns:a16="http://schemas.microsoft.com/office/drawing/2014/main" id="{9DD20329-FF00-6F7C-707D-B63059261E20}"/>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l="49435" t="2895" r="14957" b="2842"/>
          <a:stretch/>
        </p:blipFill>
        <p:spPr>
          <a:xfrm>
            <a:off x="6718854" y="196700"/>
            <a:ext cx="4341412" cy="6464597"/>
          </a:xfrm>
          <a:prstGeom prst="rect">
            <a:avLst/>
          </a:prstGeom>
        </p:spPr>
      </p:pic>
      <p:pic>
        <p:nvPicPr>
          <p:cNvPr id="6" name="Picture 5" descr="Two glass jars with liquid in them&#10;&#10;Description automatically generated">
            <a:extLst>
              <a:ext uri="{FF2B5EF4-FFF2-40B4-BE49-F238E27FC236}">
                <a16:creationId xmlns:a16="http://schemas.microsoft.com/office/drawing/2014/main" id="{D44D62C2-22EB-41BB-0CE1-E427A589F075}"/>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l="19164" t="2895" r="45228" b="2842"/>
          <a:stretch/>
        </p:blipFill>
        <p:spPr>
          <a:xfrm>
            <a:off x="1754588" y="196701"/>
            <a:ext cx="4341412" cy="6464597"/>
          </a:xfrm>
          <a:prstGeom prst="rect">
            <a:avLst/>
          </a:prstGeom>
        </p:spPr>
      </p:pic>
      <p:sp>
        <p:nvSpPr>
          <p:cNvPr id="2" name="TextBox 1">
            <a:extLst>
              <a:ext uri="{FF2B5EF4-FFF2-40B4-BE49-F238E27FC236}">
                <a16:creationId xmlns:a16="http://schemas.microsoft.com/office/drawing/2014/main" id="{ED98E833-DCF8-CB77-338A-FFF968D7F1B6}"/>
              </a:ext>
            </a:extLst>
          </p:cNvPr>
          <p:cNvSpPr txBox="1"/>
          <p:nvPr/>
        </p:nvSpPr>
        <p:spPr>
          <a:xfrm>
            <a:off x="1930319" y="314840"/>
            <a:ext cx="502061" cy="707886"/>
          </a:xfrm>
          <a:prstGeom prst="rect">
            <a:avLst/>
          </a:prstGeom>
          <a:noFill/>
        </p:spPr>
        <p:txBody>
          <a:bodyPr wrap="none" rtlCol="0">
            <a:spAutoFit/>
          </a:bodyPr>
          <a:lstStyle/>
          <a:p>
            <a:r>
              <a:rPr lang="en-US" sz="4000" b="1" dirty="0"/>
              <a:t>A</a:t>
            </a:r>
          </a:p>
        </p:txBody>
      </p:sp>
      <p:sp>
        <p:nvSpPr>
          <p:cNvPr id="4" name="TextBox 3">
            <a:extLst>
              <a:ext uri="{FF2B5EF4-FFF2-40B4-BE49-F238E27FC236}">
                <a16:creationId xmlns:a16="http://schemas.microsoft.com/office/drawing/2014/main" id="{BF221A11-82BB-3A71-FB59-1CA1C46C01CE}"/>
              </a:ext>
            </a:extLst>
          </p:cNvPr>
          <p:cNvSpPr txBox="1"/>
          <p:nvPr/>
        </p:nvSpPr>
        <p:spPr>
          <a:xfrm>
            <a:off x="6956868" y="314840"/>
            <a:ext cx="502061" cy="707886"/>
          </a:xfrm>
          <a:prstGeom prst="rect">
            <a:avLst/>
          </a:prstGeom>
          <a:noFill/>
        </p:spPr>
        <p:txBody>
          <a:bodyPr wrap="none" rtlCol="0">
            <a:spAutoFit/>
          </a:bodyPr>
          <a:lstStyle/>
          <a:p>
            <a:r>
              <a:rPr lang="en-US" sz="4000" b="1" dirty="0"/>
              <a:t>B</a:t>
            </a:r>
          </a:p>
        </p:txBody>
      </p:sp>
    </p:spTree>
    <p:extLst>
      <p:ext uri="{BB962C8B-B14F-4D97-AF65-F5344CB8AC3E}">
        <p14:creationId xmlns:p14="http://schemas.microsoft.com/office/powerpoint/2010/main" val="3303927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85F05-3B04-57C5-FB2F-4453764EFB82}"/>
            </a:ext>
          </a:extLst>
        </p:cNvPr>
        <p:cNvGrpSpPr/>
        <p:nvPr/>
      </p:nvGrpSpPr>
      <p:grpSpPr>
        <a:xfrm>
          <a:off x="0" y="0"/>
          <a:ext cx="0" cy="0"/>
          <a:chOff x="0" y="0"/>
          <a:chExt cx="0" cy="0"/>
        </a:xfrm>
      </p:grpSpPr>
      <p:pic>
        <p:nvPicPr>
          <p:cNvPr id="3" name="Picture 2" descr="A hand holding a glass jar of liquid&#10;&#10;Description automatically generated">
            <a:extLst>
              <a:ext uri="{FF2B5EF4-FFF2-40B4-BE49-F238E27FC236}">
                <a16:creationId xmlns:a16="http://schemas.microsoft.com/office/drawing/2014/main" id="{9DD5E4EA-4D30-AB98-957C-8B78C44C7CD2}"/>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l="41512" r="20523"/>
          <a:stretch/>
        </p:blipFill>
        <p:spPr>
          <a:xfrm>
            <a:off x="182454" y="171716"/>
            <a:ext cx="4215110" cy="6514567"/>
          </a:xfrm>
          <a:prstGeom prst="rect">
            <a:avLst/>
          </a:prstGeom>
        </p:spPr>
      </p:pic>
      <p:pic>
        <p:nvPicPr>
          <p:cNvPr id="5" name="Picture 4" descr="A spoon in a jar&#10;&#10;Description automatically generated">
            <a:extLst>
              <a:ext uri="{FF2B5EF4-FFF2-40B4-BE49-F238E27FC236}">
                <a16:creationId xmlns:a16="http://schemas.microsoft.com/office/drawing/2014/main" id="{7387053D-790B-0008-500C-4FD64D25B638}"/>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rcRect l="34012" r="34048"/>
          <a:stretch/>
        </p:blipFill>
        <p:spPr>
          <a:xfrm>
            <a:off x="4598613" y="171716"/>
            <a:ext cx="3750506" cy="6514567"/>
          </a:xfrm>
          <a:prstGeom prst="rect">
            <a:avLst/>
          </a:prstGeom>
        </p:spPr>
      </p:pic>
      <p:pic>
        <p:nvPicPr>
          <p:cNvPr id="7" name="Picture 6" descr="A spoon over a jar of liquid&#10;&#10;Description automatically generated">
            <a:extLst>
              <a:ext uri="{FF2B5EF4-FFF2-40B4-BE49-F238E27FC236}">
                <a16:creationId xmlns:a16="http://schemas.microsoft.com/office/drawing/2014/main" id="{70C42D15-E387-EF73-5B90-24BAD9522808}"/>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0000" contrast="-20000"/>
                    </a14:imgEffect>
                  </a14:imgLayer>
                </a14:imgProps>
              </a:ext>
              <a:ext uri="{28A0092B-C50C-407E-A947-70E740481C1C}">
                <a14:useLocalDpi xmlns:a14="http://schemas.microsoft.com/office/drawing/2010/main" val="0"/>
              </a:ext>
            </a:extLst>
          </a:blip>
          <a:srcRect l="39826" r="30581"/>
          <a:stretch/>
        </p:blipFill>
        <p:spPr>
          <a:xfrm>
            <a:off x="8550167" y="171716"/>
            <a:ext cx="3427303" cy="6514567"/>
          </a:xfrm>
          <a:prstGeom prst="rect">
            <a:avLst/>
          </a:prstGeom>
        </p:spPr>
      </p:pic>
      <p:sp>
        <p:nvSpPr>
          <p:cNvPr id="2" name="TextBox 1">
            <a:extLst>
              <a:ext uri="{FF2B5EF4-FFF2-40B4-BE49-F238E27FC236}">
                <a16:creationId xmlns:a16="http://schemas.microsoft.com/office/drawing/2014/main" id="{01DD7AAB-AA0F-5156-3307-8C1C89CF5128}"/>
              </a:ext>
            </a:extLst>
          </p:cNvPr>
          <p:cNvSpPr txBox="1"/>
          <p:nvPr/>
        </p:nvSpPr>
        <p:spPr>
          <a:xfrm>
            <a:off x="236690" y="171717"/>
            <a:ext cx="502061" cy="707886"/>
          </a:xfrm>
          <a:prstGeom prst="rect">
            <a:avLst/>
          </a:prstGeom>
          <a:noFill/>
        </p:spPr>
        <p:txBody>
          <a:bodyPr wrap="none" rtlCol="0">
            <a:spAutoFit/>
          </a:bodyPr>
          <a:lstStyle/>
          <a:p>
            <a:r>
              <a:rPr lang="en-US" sz="4000" b="1" dirty="0"/>
              <a:t>A</a:t>
            </a:r>
          </a:p>
        </p:txBody>
      </p:sp>
      <p:sp>
        <p:nvSpPr>
          <p:cNvPr id="4" name="TextBox 3">
            <a:extLst>
              <a:ext uri="{FF2B5EF4-FFF2-40B4-BE49-F238E27FC236}">
                <a16:creationId xmlns:a16="http://schemas.microsoft.com/office/drawing/2014/main" id="{82060C8C-0A0D-67C5-170C-9307267804E3}"/>
              </a:ext>
            </a:extLst>
          </p:cNvPr>
          <p:cNvSpPr txBox="1"/>
          <p:nvPr/>
        </p:nvSpPr>
        <p:spPr>
          <a:xfrm>
            <a:off x="4674011" y="171717"/>
            <a:ext cx="502061" cy="707886"/>
          </a:xfrm>
          <a:prstGeom prst="rect">
            <a:avLst/>
          </a:prstGeom>
          <a:noFill/>
        </p:spPr>
        <p:txBody>
          <a:bodyPr wrap="none" rtlCol="0">
            <a:spAutoFit/>
          </a:bodyPr>
          <a:lstStyle/>
          <a:p>
            <a:r>
              <a:rPr lang="en-US" sz="4000" b="1" dirty="0"/>
              <a:t>B</a:t>
            </a:r>
          </a:p>
        </p:txBody>
      </p:sp>
      <p:sp>
        <p:nvSpPr>
          <p:cNvPr id="6" name="TextBox 5">
            <a:extLst>
              <a:ext uri="{FF2B5EF4-FFF2-40B4-BE49-F238E27FC236}">
                <a16:creationId xmlns:a16="http://schemas.microsoft.com/office/drawing/2014/main" id="{78A6D9AC-F746-49BF-F596-C740F56614E7}"/>
              </a:ext>
            </a:extLst>
          </p:cNvPr>
          <p:cNvSpPr txBox="1"/>
          <p:nvPr/>
        </p:nvSpPr>
        <p:spPr>
          <a:xfrm>
            <a:off x="8810076" y="171717"/>
            <a:ext cx="546945" cy="707886"/>
          </a:xfrm>
          <a:prstGeom prst="rect">
            <a:avLst/>
          </a:prstGeom>
          <a:noFill/>
        </p:spPr>
        <p:txBody>
          <a:bodyPr wrap="none" rtlCol="0">
            <a:spAutoFit/>
          </a:bodyPr>
          <a:lstStyle/>
          <a:p>
            <a:r>
              <a:rPr lang="en-US" sz="4000" b="1" dirty="0"/>
              <a:t>C</a:t>
            </a:r>
          </a:p>
        </p:txBody>
      </p:sp>
    </p:spTree>
    <p:extLst>
      <p:ext uri="{BB962C8B-B14F-4D97-AF65-F5344CB8AC3E}">
        <p14:creationId xmlns:p14="http://schemas.microsoft.com/office/powerpoint/2010/main" val="2076734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E8DC6FCD-811B-436E-9FEE-FC957486CD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 name="Picture 8" descr="A hand holding a glass cup&#10;&#10;Description automatically generated">
            <a:extLst>
              <a:ext uri="{FF2B5EF4-FFF2-40B4-BE49-F238E27FC236}">
                <a16:creationId xmlns:a16="http://schemas.microsoft.com/office/drawing/2014/main" id="{15DDE0BE-0DD7-276C-5663-A443C0B7BCF5}"/>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r="-2" b="2981"/>
          <a:stretch/>
        </p:blipFill>
        <p:spPr>
          <a:xfrm>
            <a:off x="6182573" y="3510859"/>
            <a:ext cx="5804105" cy="3167426"/>
          </a:xfrm>
          <a:prstGeom prst="rect">
            <a:avLst/>
          </a:prstGeom>
        </p:spPr>
      </p:pic>
      <p:pic>
        <p:nvPicPr>
          <p:cNvPr id="3" name="Picture 2" descr="A glass jar with a paper bag in it&#10;&#10;Description automatically generated">
            <a:extLst>
              <a:ext uri="{FF2B5EF4-FFF2-40B4-BE49-F238E27FC236}">
                <a16:creationId xmlns:a16="http://schemas.microsoft.com/office/drawing/2014/main" id="{9638F2B9-C43F-2AF7-DDB3-091530A5D6F8}"/>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t="2879" r="2" b="2"/>
          <a:stretch/>
        </p:blipFill>
        <p:spPr>
          <a:xfrm>
            <a:off x="187468" y="179717"/>
            <a:ext cx="5791307" cy="3167426"/>
          </a:xfrm>
          <a:prstGeom prst="rect">
            <a:avLst/>
          </a:prstGeom>
        </p:spPr>
      </p:pic>
      <p:pic>
        <p:nvPicPr>
          <p:cNvPr id="5" name="Picture 4" descr="A hand holding a white paper bag&#10;&#10;Description automatically generated">
            <a:extLst>
              <a:ext uri="{FF2B5EF4-FFF2-40B4-BE49-F238E27FC236}">
                <a16:creationId xmlns:a16="http://schemas.microsoft.com/office/drawing/2014/main" id="{8FA8244E-BB40-5F28-51BC-434A0E36002A}"/>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0000" contrast="-40000"/>
                    </a14:imgEffect>
                  </a14:imgLayer>
                </a14:imgProps>
              </a:ext>
              <a:ext uri="{28A0092B-C50C-407E-A947-70E740481C1C}">
                <a14:useLocalDpi xmlns:a14="http://schemas.microsoft.com/office/drawing/2010/main" val="0"/>
              </a:ext>
            </a:extLst>
          </a:blip>
          <a:srcRect l="7827" t="4716" r="4284" b="9828"/>
          <a:stretch/>
        </p:blipFill>
        <p:spPr>
          <a:xfrm>
            <a:off x="6195372" y="171717"/>
            <a:ext cx="5791306" cy="3167425"/>
          </a:xfrm>
          <a:prstGeom prst="rect">
            <a:avLst/>
          </a:prstGeom>
        </p:spPr>
      </p:pic>
      <p:pic>
        <p:nvPicPr>
          <p:cNvPr id="7" name="Picture 6" descr="A hand holding a glass of liquid&#10;&#10;Description automatically generated">
            <a:extLst>
              <a:ext uri="{FF2B5EF4-FFF2-40B4-BE49-F238E27FC236}">
                <a16:creationId xmlns:a16="http://schemas.microsoft.com/office/drawing/2014/main" id="{CE31FFA7-E12C-B163-6329-BD928163E881}"/>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val="0"/>
              </a:ext>
            </a:extLst>
          </a:blip>
          <a:srcRect l="12017" r="2" b="14455"/>
          <a:stretch/>
        </p:blipFill>
        <p:spPr>
          <a:xfrm>
            <a:off x="187468" y="3510859"/>
            <a:ext cx="5791307" cy="3167424"/>
          </a:xfrm>
          <a:prstGeom prst="rect">
            <a:avLst/>
          </a:prstGeom>
        </p:spPr>
      </p:pic>
      <p:sp>
        <p:nvSpPr>
          <p:cNvPr id="10" name="TextBox 9">
            <a:extLst>
              <a:ext uri="{FF2B5EF4-FFF2-40B4-BE49-F238E27FC236}">
                <a16:creationId xmlns:a16="http://schemas.microsoft.com/office/drawing/2014/main" id="{09070C2D-BE4C-9B59-90F8-BED63A783947}"/>
              </a:ext>
            </a:extLst>
          </p:cNvPr>
          <p:cNvSpPr txBox="1"/>
          <p:nvPr/>
        </p:nvSpPr>
        <p:spPr>
          <a:xfrm>
            <a:off x="276447" y="171717"/>
            <a:ext cx="502061" cy="707886"/>
          </a:xfrm>
          <a:prstGeom prst="rect">
            <a:avLst/>
          </a:prstGeom>
          <a:noFill/>
        </p:spPr>
        <p:txBody>
          <a:bodyPr wrap="none" rtlCol="0">
            <a:spAutoFit/>
          </a:bodyPr>
          <a:lstStyle/>
          <a:p>
            <a:r>
              <a:rPr lang="en-US" sz="4000" b="1" dirty="0"/>
              <a:t>A</a:t>
            </a:r>
          </a:p>
        </p:txBody>
      </p:sp>
      <p:sp>
        <p:nvSpPr>
          <p:cNvPr id="11" name="TextBox 10">
            <a:extLst>
              <a:ext uri="{FF2B5EF4-FFF2-40B4-BE49-F238E27FC236}">
                <a16:creationId xmlns:a16="http://schemas.microsoft.com/office/drawing/2014/main" id="{A1A925D8-FD1C-2F21-EDF1-2665DB98770F}"/>
              </a:ext>
            </a:extLst>
          </p:cNvPr>
          <p:cNvSpPr txBox="1"/>
          <p:nvPr/>
        </p:nvSpPr>
        <p:spPr>
          <a:xfrm>
            <a:off x="6354725" y="191928"/>
            <a:ext cx="502061" cy="707886"/>
          </a:xfrm>
          <a:prstGeom prst="rect">
            <a:avLst/>
          </a:prstGeom>
          <a:noFill/>
        </p:spPr>
        <p:txBody>
          <a:bodyPr wrap="none" rtlCol="0">
            <a:spAutoFit/>
          </a:bodyPr>
          <a:lstStyle/>
          <a:p>
            <a:r>
              <a:rPr lang="en-US" sz="4000" b="1" dirty="0"/>
              <a:t>B</a:t>
            </a:r>
          </a:p>
        </p:txBody>
      </p:sp>
      <p:sp>
        <p:nvSpPr>
          <p:cNvPr id="12" name="TextBox 11">
            <a:extLst>
              <a:ext uri="{FF2B5EF4-FFF2-40B4-BE49-F238E27FC236}">
                <a16:creationId xmlns:a16="http://schemas.microsoft.com/office/drawing/2014/main" id="{4FCAB7F7-181B-5053-3AC3-42FA32633647}"/>
              </a:ext>
            </a:extLst>
          </p:cNvPr>
          <p:cNvSpPr txBox="1"/>
          <p:nvPr/>
        </p:nvSpPr>
        <p:spPr>
          <a:xfrm>
            <a:off x="276447" y="3532527"/>
            <a:ext cx="546945" cy="707886"/>
          </a:xfrm>
          <a:prstGeom prst="rect">
            <a:avLst/>
          </a:prstGeom>
          <a:noFill/>
        </p:spPr>
        <p:txBody>
          <a:bodyPr wrap="none" rtlCol="0">
            <a:spAutoFit/>
          </a:bodyPr>
          <a:lstStyle/>
          <a:p>
            <a:r>
              <a:rPr lang="en-US" sz="4000" b="1" dirty="0"/>
              <a:t>C</a:t>
            </a:r>
          </a:p>
        </p:txBody>
      </p:sp>
      <p:sp>
        <p:nvSpPr>
          <p:cNvPr id="13" name="TextBox 12">
            <a:extLst>
              <a:ext uri="{FF2B5EF4-FFF2-40B4-BE49-F238E27FC236}">
                <a16:creationId xmlns:a16="http://schemas.microsoft.com/office/drawing/2014/main" id="{6D620B5C-576D-B3A0-A696-F4BC36854A6E}"/>
              </a:ext>
            </a:extLst>
          </p:cNvPr>
          <p:cNvSpPr txBox="1"/>
          <p:nvPr/>
        </p:nvSpPr>
        <p:spPr>
          <a:xfrm>
            <a:off x="6354725" y="3532526"/>
            <a:ext cx="546945" cy="707886"/>
          </a:xfrm>
          <a:prstGeom prst="rect">
            <a:avLst/>
          </a:prstGeom>
          <a:noFill/>
        </p:spPr>
        <p:txBody>
          <a:bodyPr wrap="none" rtlCol="0">
            <a:spAutoFit/>
          </a:bodyPr>
          <a:lstStyle/>
          <a:p>
            <a:r>
              <a:rPr lang="en-US" sz="4000" b="1" dirty="0"/>
              <a:t>D</a:t>
            </a:r>
          </a:p>
        </p:txBody>
      </p:sp>
    </p:spTree>
    <p:extLst>
      <p:ext uri="{BB962C8B-B14F-4D97-AF65-F5344CB8AC3E}">
        <p14:creationId xmlns:p14="http://schemas.microsoft.com/office/powerpoint/2010/main" val="10314204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274</TotalTime>
  <Words>442</Words>
  <Application>Microsoft Office PowerPoint</Application>
  <PresentationFormat>Widescreen</PresentationFormat>
  <Paragraphs>64</Paragraphs>
  <Slides>6</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Aptos</vt:lpstr>
      <vt:lpstr>Aptos Display</vt:lpstr>
      <vt:lpstr>Arial</vt:lpstr>
      <vt:lpstr>Calibri</vt:lpstr>
      <vt:lpstr>Times New Roman</vt:lpstr>
      <vt:lpstr>Office Theme</vt:lpstr>
      <vt:lpstr>Modeling Biologic Development</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Ohl, Laura</dc:creator>
  <cp:lastModifiedBy>Ohl, Laura</cp:lastModifiedBy>
  <cp:revision>28</cp:revision>
  <dcterms:created xsi:type="dcterms:W3CDTF">2025-01-16T18:24:07Z</dcterms:created>
  <dcterms:modified xsi:type="dcterms:W3CDTF">2025-04-10T17:25:05Z</dcterms:modified>
</cp:coreProperties>
</file>