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1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BA"/>
    <a:srgbClr val="9FCC3B"/>
    <a:srgbClr val="8D64AA"/>
    <a:srgbClr val="F8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7"/>
    <p:restoredTop sz="94646"/>
  </p:normalViewPr>
  <p:slideViewPr>
    <p:cSldViewPr snapToGrid="0">
      <p:cViewPr varScale="1">
        <p:scale>
          <a:sx n="132" d="100"/>
          <a:sy n="132" d="100"/>
        </p:scale>
        <p:origin x="8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profiles.nlm.nih.gov/LW/B/B/D/Y/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14.jpeg"/><Relationship Id="rId2" Type="http://schemas.openxmlformats.org/officeDocument/2006/relationships/hyperlink" Target="http://www.fhwa.dot.gov/environment/fspubs/05232810/page16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sha.gov/SLTC/woodproducts/pulley.html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sha.gov/S&amp;HINFO/TECHRPT/HOIST/PAPER4.HTM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nightglow.gsfc.nasa.gov/vehicles.html" TargetMode="Externa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Pulleys and the Pyramids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4" y="452120"/>
            <a:ext cx="8520600" cy="572700"/>
          </a:xfrm>
        </p:spPr>
        <p:txBody>
          <a:bodyPr/>
          <a:lstStyle/>
          <a:p>
            <a:r>
              <a:rPr lang="en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Building the</a:t>
            </a:r>
            <a:br>
              <a:rPr lang="en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Pyramids</a:t>
            </a:r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4C157939-3482-5E4B-880D-375A71B2A5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6956" y="227013"/>
            <a:ext cx="361950" cy="3074987"/>
          </a:xfrm>
          <a:prstGeom prst="line">
            <a:avLst/>
          </a:prstGeom>
          <a:noFill/>
          <a:ln w="57150">
            <a:solidFill>
              <a:srgbClr val="6091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32">
            <a:extLst>
              <a:ext uri="{FF2B5EF4-FFF2-40B4-BE49-F238E27FC236}">
                <a16:creationId xmlns:a16="http://schemas.microsoft.com/office/drawing/2014/main" id="{D4F57FC8-D7B6-3D43-8996-08B64FD3AD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3948" y="733425"/>
            <a:ext cx="3342270" cy="738506"/>
          </a:xfrm>
          <a:prstGeom prst="line">
            <a:avLst/>
          </a:prstGeom>
          <a:noFill/>
          <a:ln w="57150">
            <a:solidFill>
              <a:srgbClr val="6091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3">
            <a:extLst>
              <a:ext uri="{FF2B5EF4-FFF2-40B4-BE49-F238E27FC236}">
                <a16:creationId xmlns:a16="http://schemas.microsoft.com/office/drawing/2014/main" id="{84CD611D-2830-C247-B732-3984932A8C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8143" y="87313"/>
            <a:ext cx="3582988" cy="669925"/>
          </a:xfrm>
          <a:prstGeom prst="line">
            <a:avLst/>
          </a:prstGeom>
          <a:noFill/>
          <a:ln w="57150">
            <a:solidFill>
              <a:srgbClr val="6091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5">
            <a:extLst>
              <a:ext uri="{FF2B5EF4-FFF2-40B4-BE49-F238E27FC236}">
                <a16:creationId xmlns:a16="http://schemas.microsoft.com/office/drawing/2014/main" id="{6EEB37D1-9D4D-D040-8B30-F93D80728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0843" y="1004888"/>
            <a:ext cx="52388" cy="3975100"/>
          </a:xfrm>
          <a:prstGeom prst="line">
            <a:avLst/>
          </a:prstGeom>
          <a:noFill/>
          <a:ln w="57150">
            <a:solidFill>
              <a:srgbClr val="6091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6">
            <a:extLst>
              <a:ext uri="{FF2B5EF4-FFF2-40B4-BE49-F238E27FC236}">
                <a16:creationId xmlns:a16="http://schemas.microsoft.com/office/drawing/2014/main" id="{3426DA2A-69C0-FC47-B3BB-A3EE53AF30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8143" y="5024438"/>
            <a:ext cx="617538" cy="6350"/>
          </a:xfrm>
          <a:prstGeom prst="line">
            <a:avLst/>
          </a:prstGeom>
          <a:noFill/>
          <a:ln w="57150">
            <a:solidFill>
              <a:srgbClr val="6091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AutoShape 6">
            <a:extLst>
              <a:ext uri="{FF2B5EF4-FFF2-40B4-BE49-F238E27FC236}">
                <a16:creationId xmlns:a16="http://schemas.microsoft.com/office/drawing/2014/main" id="{80F1FA82-559D-984E-89BB-6B36C6F3E9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58246" y="3138488"/>
            <a:ext cx="4246560" cy="2425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8A81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" name="Oval 7">
            <a:extLst>
              <a:ext uri="{FF2B5EF4-FFF2-40B4-BE49-F238E27FC236}">
                <a16:creationId xmlns:a16="http://schemas.microsoft.com/office/drawing/2014/main" id="{BFB5074D-6BB6-7045-ADA0-F52BFDF7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618" y="693738"/>
            <a:ext cx="536575" cy="536575"/>
          </a:xfrm>
          <a:prstGeom prst="ellipse">
            <a:avLst/>
          </a:prstGeom>
          <a:solidFill>
            <a:srgbClr val="8D64A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8">
            <a:extLst>
              <a:ext uri="{FF2B5EF4-FFF2-40B4-BE49-F238E27FC236}">
                <a16:creationId xmlns:a16="http://schemas.microsoft.com/office/drawing/2014/main" id="{DC4496DF-77AE-8840-AF10-8049AB20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943" y="896938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11">
            <a:extLst>
              <a:ext uri="{FF2B5EF4-FFF2-40B4-BE49-F238E27FC236}">
                <a16:creationId xmlns:a16="http://schemas.microsoft.com/office/drawing/2014/main" id="{E45C88D0-F87B-964E-8EFF-514E112C6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831" y="4589463"/>
            <a:ext cx="536575" cy="536575"/>
          </a:xfrm>
          <a:prstGeom prst="ellipse">
            <a:avLst/>
          </a:prstGeom>
          <a:solidFill>
            <a:srgbClr val="8D64A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12">
            <a:extLst>
              <a:ext uri="{FF2B5EF4-FFF2-40B4-BE49-F238E27FC236}">
                <a16:creationId xmlns:a16="http://schemas.microsoft.com/office/drawing/2014/main" id="{BB98D4D0-4450-8F45-A500-48395841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268" y="4779963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17">
            <a:extLst>
              <a:ext uri="{FF2B5EF4-FFF2-40B4-BE49-F238E27FC236}">
                <a16:creationId xmlns:a16="http://schemas.microsoft.com/office/drawing/2014/main" id="{A371DAC6-C01E-6F43-B678-212BAB0CDAB0}"/>
              </a:ext>
            </a:extLst>
          </p:cNvPr>
          <p:cNvSpPr>
            <a:spLocks noChangeArrowheads="1"/>
          </p:cNvSpPr>
          <p:nvPr/>
        </p:nvSpPr>
        <p:spPr bwMode="auto">
          <a:xfrm rot="17664404">
            <a:off x="854868" y="2894013"/>
            <a:ext cx="2154237" cy="1766888"/>
          </a:xfrm>
          <a:prstGeom prst="triangle">
            <a:avLst>
              <a:gd name="adj" fmla="val 50000"/>
            </a:avLst>
          </a:prstGeom>
          <a:solidFill>
            <a:srgbClr val="F8A81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18">
            <a:extLst>
              <a:ext uri="{FF2B5EF4-FFF2-40B4-BE49-F238E27FC236}">
                <a16:creationId xmlns:a16="http://schemas.microsoft.com/office/drawing/2014/main" id="{3AB718BC-91A2-A446-B3CD-73FCB3DB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31" y="4856163"/>
            <a:ext cx="100012" cy="100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19">
            <a:extLst>
              <a:ext uri="{FF2B5EF4-FFF2-40B4-BE49-F238E27FC236}">
                <a16:creationId xmlns:a16="http://schemas.microsoft.com/office/drawing/2014/main" id="{D0E9C26A-42E1-7640-94EE-8DA8F1BF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31" y="3573463"/>
            <a:ext cx="100012" cy="100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21">
            <a:extLst>
              <a:ext uri="{FF2B5EF4-FFF2-40B4-BE49-F238E27FC236}">
                <a16:creationId xmlns:a16="http://schemas.microsoft.com/office/drawing/2014/main" id="{75D11FFE-6FB7-F34D-BDB4-3ED4E56E57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7143" y="954088"/>
            <a:ext cx="512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2">
            <a:extLst>
              <a:ext uri="{FF2B5EF4-FFF2-40B4-BE49-F238E27FC236}">
                <a16:creationId xmlns:a16="http://schemas.microsoft.com/office/drawing/2014/main" id="{57D7208F-F3DF-B146-979D-64184235A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4481" y="4849813"/>
            <a:ext cx="5270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Oval 26">
            <a:extLst>
              <a:ext uri="{FF2B5EF4-FFF2-40B4-BE49-F238E27FC236}">
                <a16:creationId xmlns:a16="http://schemas.microsoft.com/office/drawing/2014/main" id="{53EF8F58-B186-9349-BB8D-DC100B59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593" y="31750"/>
            <a:ext cx="536575" cy="536575"/>
          </a:xfrm>
          <a:prstGeom prst="ellipse">
            <a:avLst/>
          </a:prstGeom>
          <a:solidFill>
            <a:srgbClr val="8D64A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27">
            <a:extLst>
              <a:ext uri="{FF2B5EF4-FFF2-40B4-BE49-F238E27FC236}">
                <a16:creationId xmlns:a16="http://schemas.microsoft.com/office/drawing/2014/main" id="{CC011216-B651-B945-93EC-35F52917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918" y="234950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28">
            <a:extLst>
              <a:ext uri="{FF2B5EF4-FFF2-40B4-BE49-F238E27FC236}">
                <a16:creationId xmlns:a16="http://schemas.microsoft.com/office/drawing/2014/main" id="{B0C1689D-7746-8C47-A198-BADAC99F5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1118" y="292100"/>
            <a:ext cx="512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191 -0.3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1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1191 -0.3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18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9.87654E-7 L 0.1191 -0.3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18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6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930000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1 -0.36543 L 0.2382 -0.288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38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6914E-6 L 0.14792 -0.0382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91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Vocabulary &amp; Definitions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9A86-FF2C-FA48-AFE4-6B4B4D8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520599" cy="3384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Force:</a:t>
            </a:r>
            <a:r>
              <a:rPr lang="en-US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push or a pull on an object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Fixed pulley: </a:t>
            </a: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pulley attached to a fixed point with the rope attached to the object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Movable pulley:</a:t>
            </a:r>
            <a:r>
              <a:rPr lang="en-US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pulley attached to the object itself, with one end of the rope attached to a fixed point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Redirect force: </a:t>
            </a: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To change the direction of a push or pull to gain advantage over a task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Mechanical advantage: </a:t>
            </a: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 advantage gained by using simple machines; trading distance for force</a:t>
            </a:r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7044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9A86-FF2C-FA48-AFE4-6B4B4D8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6792363" cy="3733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 of block and tackle (right) is Copyright © U.S. Department of Transportation, Federal Highway Administration, </a:t>
            </a:r>
            <a:r>
              <a:rPr lang="en-US" altLang="en-US" sz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Handtools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altLang="en-US" sz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Trailwork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http://www.fhwa.dot.gov/environment/fspubs/05232810/page16.htm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of Giza pyramid (right) is Copyright © National Library of Medicine, Profiles in Science, The Wilbur A. Sawyer Papers,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http://profiles.nlm.nih.gov/LW/B/B/D/Y/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of crane (right) is Copyright © NASA, Nightglow, Interesting Vehicles,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http://nightglow.gsfc.nasa.gov/vehicles.html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 of mine elevator (right) is Copyright © U.S. Department of Labor, Mine Safety and Health Administration,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http://www.msha.gov/S&amp;HINFO/TECHRPT/HOIST/PAPER4.HTM</a:t>
            </a:r>
            <a:endParaRPr lang="en-US" alt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photo of an unguarded belt and pulley (right) is Copyright © U.S. Department of Labor, OSHA,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http://www.osha.gov/SLTC/woodproducts/pulley.html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hand and pulley photograph (right) is Copyright © Denise Carlson, ITL Program, </a:t>
            </a:r>
            <a:r>
              <a:rPr lang="en-US" altLang="ko-KR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Engineering and Applied Science, University of Colorado at Boulder. Used with permission.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Pulley concept drawings are Copyright © </a:t>
            </a:r>
            <a:r>
              <a:rPr lang="pt-BR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ITL </a:t>
            </a:r>
            <a:r>
              <a:rPr lang="pt-BR" altLang="en-US" sz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  <a:r>
              <a:rPr lang="pt-BR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altLang="ko-KR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College of Engineering and Applied Science, University of Colorado at Boulder. 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rest of the images are Copyright © 2004 Microsoft Corporation, One Microsoft Way, Redmond, WA 98052-6399 USA. All rights reserved.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95A7A5-3A2B-CB4D-B1D3-A867E520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278999"/>
            <a:ext cx="8604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0650080-276C-A74C-BA20-5E2D6DF9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580499"/>
            <a:ext cx="482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C7FAC-39F8-2445-883B-8F558AC9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266424"/>
            <a:ext cx="12192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F21DE17-7CE8-704F-B783-461BFA62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4"/>
          <a:stretch>
            <a:fillRect/>
          </a:stretch>
        </p:blipFill>
        <p:spPr bwMode="auto">
          <a:xfrm>
            <a:off x="7199313" y="3361799"/>
            <a:ext cx="109378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227987D-8E4C-5349-A5F5-BE831005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052362"/>
            <a:ext cx="4953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E75AFDE-088D-8441-87F8-D1D03ABA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236387"/>
            <a:ext cx="596900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4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a pulley?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9A86-FF2C-FA48-AFE4-6B4B4D8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70867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pulley is a wheel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pulley uses rope that goes around the wheel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rope attaches to objects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other end of the rope has a </a:t>
            </a:r>
            <a:r>
              <a:rPr lang="en-US" i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force</a:t>
            </a: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applied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Applied force is a push or a pull</a:t>
            </a:r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DB5D447D-3330-A942-85FC-68C96A0ACC4D}"/>
              </a:ext>
            </a:extLst>
          </p:cNvPr>
          <p:cNvSpPr/>
          <p:nvPr/>
        </p:nvSpPr>
        <p:spPr>
          <a:xfrm>
            <a:off x="5840816" y="448123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6;p14">
            <a:extLst>
              <a:ext uri="{FF2B5EF4-FFF2-40B4-BE49-F238E27FC236}">
                <a16:creationId xmlns:a16="http://schemas.microsoft.com/office/drawing/2014/main" id="{D074F3BB-3CC5-D448-A0AE-06DACE910796}"/>
              </a:ext>
            </a:extLst>
          </p:cNvPr>
          <p:cNvSpPr txBox="1"/>
          <p:nvPr/>
        </p:nvSpPr>
        <p:spPr>
          <a:xfrm>
            <a:off x="5840816" y="1419998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09C0DB0-D8DB-C14E-A430-8E1D9C70C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3"/>
          <a:stretch/>
        </p:blipFill>
        <p:spPr bwMode="auto">
          <a:xfrm>
            <a:off x="5840816" y="445461"/>
            <a:ext cx="2791500" cy="27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Fixed Pulley</a:t>
            </a:r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DB5D447D-3330-A942-85FC-68C96A0ACC4D}"/>
              </a:ext>
            </a:extLst>
          </p:cNvPr>
          <p:cNvSpPr/>
          <p:nvPr/>
        </p:nvSpPr>
        <p:spPr>
          <a:xfrm>
            <a:off x="4279885" y="2571750"/>
            <a:ext cx="4272118" cy="1331511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98233005-A496-6C47-9446-975D26E0F8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0106" y="1335447"/>
            <a:ext cx="1922505" cy="12700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CD7206C8-429D-1E48-BC4C-3E8327A3D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6917" y="1751520"/>
            <a:ext cx="18256" cy="1841797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610B1DD1-EB24-9347-BD07-FD757B54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62" y="1307941"/>
            <a:ext cx="838200" cy="838200"/>
          </a:xfrm>
          <a:prstGeom prst="ellipse">
            <a:avLst/>
          </a:prstGeom>
          <a:solidFill>
            <a:srgbClr val="8D64A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8D64AA"/>
              </a:solidFill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386595C1-703F-084F-9EC4-6F10B61D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25" y="161274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20EC9FF4-2BF3-E247-9916-B445DF457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286" y="1307941"/>
            <a:ext cx="838200" cy="1588"/>
          </a:xfrm>
          <a:prstGeom prst="line">
            <a:avLst/>
          </a:prstGeom>
          <a:noFill/>
          <a:ln w="88900">
            <a:solidFill>
              <a:srgbClr val="9FCC3B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5E8D64-3116-154A-92ED-F4BE8603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18" y="3456125"/>
            <a:ext cx="1676400" cy="1219200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D07BE-884C-7D46-A0A6-576CDDA506B1}"/>
              </a:ext>
            </a:extLst>
          </p:cNvPr>
          <p:cNvSpPr txBox="1"/>
          <p:nvPr/>
        </p:nvSpPr>
        <p:spPr>
          <a:xfrm>
            <a:off x="1013173" y="219471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Rope</a:t>
            </a:r>
            <a:endParaRPr lang="en-US" dirty="0">
              <a:solidFill>
                <a:srgbClr val="F8A81B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B1683B-7A54-CD47-B734-9376823AF0C5}"/>
              </a:ext>
            </a:extLst>
          </p:cNvPr>
          <p:cNvSpPr txBox="1"/>
          <p:nvPr/>
        </p:nvSpPr>
        <p:spPr>
          <a:xfrm>
            <a:off x="4055486" y="115405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Force</a:t>
            </a:r>
            <a:endParaRPr lang="en-US" b="1" dirty="0">
              <a:solidFill>
                <a:srgbClr val="9FCC3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06D3AB-08D6-ED48-BBEC-80EB4F929E5C}"/>
              </a:ext>
            </a:extLst>
          </p:cNvPr>
          <p:cNvSpPr txBox="1"/>
          <p:nvPr/>
        </p:nvSpPr>
        <p:spPr>
          <a:xfrm>
            <a:off x="976262" y="390643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AA8AC8-75A5-2B4A-A96E-ACCE621D134C}"/>
              </a:ext>
            </a:extLst>
          </p:cNvPr>
          <p:cNvSpPr txBox="1"/>
          <p:nvPr/>
        </p:nvSpPr>
        <p:spPr>
          <a:xfrm>
            <a:off x="1285825" y="92928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i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Pulley</a:t>
            </a:r>
            <a:endParaRPr lang="en-US" i="1" dirty="0">
              <a:solidFill>
                <a:srgbClr val="8D64AA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32880D-E6A9-0644-A6D3-C498280D3502}"/>
              </a:ext>
            </a:extLst>
          </p:cNvPr>
          <p:cNvSpPr txBox="1"/>
          <p:nvPr/>
        </p:nvSpPr>
        <p:spPr>
          <a:xfrm>
            <a:off x="4397556" y="2724685"/>
            <a:ext cx="3986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Fixed Pulley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Object moves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Pulley stays in the same spot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Force applied only on one end of the rope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          Movable Pulley</a:t>
            </a:r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DB5D447D-3330-A942-85FC-68C96A0ACC4D}"/>
              </a:ext>
            </a:extLst>
          </p:cNvPr>
          <p:cNvSpPr/>
          <p:nvPr/>
        </p:nvSpPr>
        <p:spPr>
          <a:xfrm>
            <a:off x="621522" y="1969805"/>
            <a:ext cx="4272118" cy="1988861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98233005-A496-6C47-9446-975D26E0F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408" y="2678149"/>
            <a:ext cx="18256" cy="845994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CD7206C8-429D-1E48-BC4C-3E8327A3D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3582" y="1417194"/>
            <a:ext cx="0" cy="2148228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610B1DD1-EB24-9347-BD07-FD757B54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496" y="3079714"/>
            <a:ext cx="838200" cy="838200"/>
          </a:xfrm>
          <a:prstGeom prst="ellipse">
            <a:avLst/>
          </a:prstGeom>
          <a:solidFill>
            <a:srgbClr val="8D64A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8D64AA"/>
              </a:solidFill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386595C1-703F-084F-9EC4-6F10B61D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059" y="3384514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20EC9FF4-2BF3-E247-9916-B445DF4570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6455" y="1716671"/>
            <a:ext cx="18256" cy="750180"/>
          </a:xfrm>
          <a:prstGeom prst="line">
            <a:avLst/>
          </a:prstGeom>
          <a:noFill/>
          <a:ln w="88900">
            <a:solidFill>
              <a:srgbClr val="9FCC3B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5E8D64-3116-154A-92ED-F4BE8603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747" y="3921412"/>
            <a:ext cx="1329025" cy="985148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D07BE-884C-7D46-A0A6-576CDDA506B1}"/>
              </a:ext>
            </a:extLst>
          </p:cNvPr>
          <p:cNvSpPr txBox="1"/>
          <p:nvPr/>
        </p:nvSpPr>
        <p:spPr>
          <a:xfrm>
            <a:off x="6144998" y="2474868"/>
            <a:ext cx="658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Rope</a:t>
            </a:r>
            <a:endParaRPr lang="en-US" dirty="0">
              <a:solidFill>
                <a:srgbClr val="F8A81B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B1683B-7A54-CD47-B734-9376823AF0C5}"/>
              </a:ext>
            </a:extLst>
          </p:cNvPr>
          <p:cNvSpPr txBox="1"/>
          <p:nvPr/>
        </p:nvSpPr>
        <p:spPr>
          <a:xfrm>
            <a:off x="7684278" y="20095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Force</a:t>
            </a:r>
            <a:endParaRPr lang="en-US" b="1" dirty="0">
              <a:solidFill>
                <a:srgbClr val="9FCC3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06D3AB-08D6-ED48-BBEC-80EB4F929E5C}"/>
              </a:ext>
            </a:extLst>
          </p:cNvPr>
          <p:cNvSpPr txBox="1"/>
          <p:nvPr/>
        </p:nvSpPr>
        <p:spPr>
          <a:xfrm>
            <a:off x="6578691" y="4207773"/>
            <a:ext cx="1208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AA8AC8-75A5-2B4A-A96E-ACCE621D134C}"/>
              </a:ext>
            </a:extLst>
          </p:cNvPr>
          <p:cNvSpPr txBox="1"/>
          <p:nvPr/>
        </p:nvSpPr>
        <p:spPr>
          <a:xfrm>
            <a:off x="6160278" y="351488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i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Pulley</a:t>
            </a:r>
            <a:endParaRPr lang="en-US" i="1" dirty="0">
              <a:solidFill>
                <a:srgbClr val="8D64AA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32880D-E6A9-0644-A6D3-C498280D3502}"/>
              </a:ext>
            </a:extLst>
          </p:cNvPr>
          <p:cNvSpPr txBox="1"/>
          <p:nvPr/>
        </p:nvSpPr>
        <p:spPr>
          <a:xfrm>
            <a:off x="1061110" y="2271737"/>
            <a:ext cx="3392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Movable Pulley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Pulley is attached to object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Pulley and object move together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Rope is attached to something that does not move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Force applied to other end of rope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0C63F0-8AEC-354F-8F51-857F45DB9290}"/>
              </a:ext>
            </a:extLst>
          </p:cNvPr>
          <p:cNvCxnSpPr>
            <a:cxnSpLocks/>
            <a:stCxn id="22" idx="2"/>
            <a:endCxn id="22" idx="6"/>
          </p:cNvCxnSpPr>
          <p:nvPr/>
        </p:nvCxnSpPr>
        <p:spPr>
          <a:xfrm>
            <a:off x="6774496" y="3498814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14">
            <a:extLst>
              <a:ext uri="{FF2B5EF4-FFF2-40B4-BE49-F238E27FC236}">
                <a16:creationId xmlns:a16="http://schemas.microsoft.com/office/drawing/2014/main" id="{8C59D788-3FFD-0D41-B6F8-F1A8708D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082" y="1188594"/>
            <a:ext cx="1143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14F7389B-8AF7-8D46-8873-8A3EFE9E7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482" y="1112394"/>
            <a:ext cx="0" cy="762000"/>
          </a:xfrm>
          <a:prstGeom prst="line">
            <a:avLst/>
          </a:prstGeom>
          <a:noFill/>
          <a:ln w="88900">
            <a:solidFill>
              <a:srgbClr val="6091BA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8EF0E-EF0B-6B40-9B36-F14EB30F1FCC}"/>
              </a:ext>
            </a:extLst>
          </p:cNvPr>
          <p:cNvSpPr txBox="1"/>
          <p:nvPr/>
        </p:nvSpPr>
        <p:spPr>
          <a:xfrm>
            <a:off x="4847402" y="1231784"/>
            <a:ext cx="102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Reaction Force</a:t>
            </a:r>
            <a:endParaRPr lang="en-US" dirty="0">
              <a:solidFill>
                <a:srgbClr val="6091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4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D29E5A06-8679-454D-95A2-FBB57D12F5E8}"/>
              </a:ext>
            </a:extLst>
          </p:cNvPr>
          <p:cNvSpPr/>
          <p:nvPr/>
        </p:nvSpPr>
        <p:spPr>
          <a:xfrm rot="10800000">
            <a:off x="3867468" y="2951495"/>
            <a:ext cx="1117095" cy="299027"/>
          </a:xfrm>
          <a:prstGeom prst="homePlate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Who has seen pulleys?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9A86-FF2C-FA48-AFE4-6B4B4D8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100" y="1106829"/>
            <a:ext cx="3229786" cy="73438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…Pulleys are all around us…</a:t>
            </a:r>
          </a:p>
        </p:txBody>
      </p:sp>
      <p:sp>
        <p:nvSpPr>
          <p:cNvPr id="13" name="Google Shape;66;p14">
            <a:extLst>
              <a:ext uri="{FF2B5EF4-FFF2-40B4-BE49-F238E27FC236}">
                <a16:creationId xmlns:a16="http://schemas.microsoft.com/office/drawing/2014/main" id="{D074F3BB-3CC5-D448-A0AE-06DACE910796}"/>
              </a:ext>
            </a:extLst>
          </p:cNvPr>
          <p:cNvSpPr txBox="1"/>
          <p:nvPr/>
        </p:nvSpPr>
        <p:spPr>
          <a:xfrm>
            <a:off x="5840816" y="1419998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09C0DB0-D8DB-C14E-A430-8E1D9C70C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3"/>
          <a:stretch/>
        </p:blipFill>
        <p:spPr bwMode="auto">
          <a:xfrm>
            <a:off x="5840816" y="445461"/>
            <a:ext cx="2243641" cy="22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32A39697-AAA6-0642-8A25-44CBA08A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93" y="1779246"/>
            <a:ext cx="1517443" cy="154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4EB9D3B1-FF10-8B44-8D9A-42CA9E43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67" y="2947121"/>
            <a:ext cx="492573" cy="7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D8C103-5764-9446-9C6E-93FDFBA0A838}"/>
              </a:ext>
            </a:extLst>
          </p:cNvPr>
          <p:cNvSpPr txBox="1"/>
          <p:nvPr/>
        </p:nvSpPr>
        <p:spPr>
          <a:xfrm>
            <a:off x="4031405" y="2947121"/>
            <a:ext cx="95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Elevator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3">
            <a:extLst>
              <a:ext uri="{FF2B5EF4-FFF2-40B4-BE49-F238E27FC236}">
                <a16:creationId xmlns:a16="http://schemas.microsoft.com/office/drawing/2014/main" id="{2926C993-49E0-0F48-B0C7-A081C339F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260" r="21106" b="-1260"/>
          <a:stretch/>
        </p:blipFill>
        <p:spPr bwMode="auto">
          <a:xfrm>
            <a:off x="6205472" y="3170864"/>
            <a:ext cx="1514327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entagon 15">
            <a:extLst>
              <a:ext uri="{FF2B5EF4-FFF2-40B4-BE49-F238E27FC236}">
                <a16:creationId xmlns:a16="http://schemas.microsoft.com/office/drawing/2014/main" id="{91FFCD56-3190-654A-8580-3F41FDE631A1}"/>
              </a:ext>
            </a:extLst>
          </p:cNvPr>
          <p:cNvSpPr/>
          <p:nvPr/>
        </p:nvSpPr>
        <p:spPr>
          <a:xfrm>
            <a:off x="4996005" y="4137564"/>
            <a:ext cx="1117095" cy="299027"/>
          </a:xfrm>
          <a:prstGeom prst="homePlate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C68286-C297-F84B-B7D6-55C3E5DA0B27}"/>
              </a:ext>
            </a:extLst>
          </p:cNvPr>
          <p:cNvSpPr txBox="1"/>
          <p:nvPr/>
        </p:nvSpPr>
        <p:spPr>
          <a:xfrm>
            <a:off x="5000919" y="4133190"/>
            <a:ext cx="95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Flagpole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32">
            <a:extLst>
              <a:ext uri="{FF2B5EF4-FFF2-40B4-BE49-F238E27FC236}">
                <a16:creationId xmlns:a16="http://schemas.microsoft.com/office/drawing/2014/main" id="{BFBEB64B-7D0B-824A-B1C1-BCC5AE6A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3" y="3822945"/>
            <a:ext cx="1362554" cy="122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entagon 18">
            <a:extLst>
              <a:ext uri="{FF2B5EF4-FFF2-40B4-BE49-F238E27FC236}">
                <a16:creationId xmlns:a16="http://schemas.microsoft.com/office/drawing/2014/main" id="{E4C26A26-A42C-0546-9464-55BE0AEAF824}"/>
              </a:ext>
            </a:extLst>
          </p:cNvPr>
          <p:cNvSpPr/>
          <p:nvPr/>
        </p:nvSpPr>
        <p:spPr>
          <a:xfrm rot="10800000">
            <a:off x="1892231" y="4133190"/>
            <a:ext cx="1594805" cy="522917"/>
          </a:xfrm>
          <a:prstGeom prst="homePlate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185CC4-7197-734E-A2FD-99F1FC3EC8CB}"/>
              </a:ext>
            </a:extLst>
          </p:cNvPr>
          <p:cNvSpPr txBox="1"/>
          <p:nvPr/>
        </p:nvSpPr>
        <p:spPr>
          <a:xfrm>
            <a:off x="2024364" y="4128817"/>
            <a:ext cx="151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Window shades and blinds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More examples</a:t>
            </a:r>
            <a:endParaRPr lang="en-US" dirty="0"/>
          </a:p>
        </p:txBody>
      </p:sp>
      <p:pic>
        <p:nvPicPr>
          <p:cNvPr id="21" name="Picture 29">
            <a:extLst>
              <a:ext uri="{FF2B5EF4-FFF2-40B4-BE49-F238E27FC236}">
                <a16:creationId xmlns:a16="http://schemas.microsoft.com/office/drawing/2014/main" id="{393CA567-4DF0-2346-85BB-2824F7C7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r="12955" b="19421"/>
          <a:stretch>
            <a:fillRect/>
          </a:stretch>
        </p:blipFill>
        <p:spPr bwMode="auto">
          <a:xfrm>
            <a:off x="1826562" y="2671268"/>
            <a:ext cx="2489943" cy="212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>
            <a:extLst>
              <a:ext uri="{FF2B5EF4-FFF2-40B4-BE49-F238E27FC236}">
                <a16:creationId xmlns:a16="http://schemas.microsoft.com/office/drawing/2014/main" id="{9E1FD214-C4B8-E349-BF95-E842100D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4" y="1757576"/>
            <a:ext cx="2034880" cy="13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D1DCC76E-8890-2143-8469-58B3CA14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1" y="236110"/>
            <a:ext cx="20891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entagon 23">
            <a:extLst>
              <a:ext uri="{FF2B5EF4-FFF2-40B4-BE49-F238E27FC236}">
                <a16:creationId xmlns:a16="http://schemas.microsoft.com/office/drawing/2014/main" id="{4FFFD804-09D2-2946-B370-C705CD6DE8D5}"/>
              </a:ext>
            </a:extLst>
          </p:cNvPr>
          <p:cNvSpPr/>
          <p:nvPr/>
        </p:nvSpPr>
        <p:spPr>
          <a:xfrm rot="10800000">
            <a:off x="2872986" y="2030083"/>
            <a:ext cx="1117095" cy="299027"/>
          </a:xfrm>
          <a:prstGeom prst="homePlate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21EF20-BBE6-5641-862D-BBF4D7E1183B}"/>
              </a:ext>
            </a:extLst>
          </p:cNvPr>
          <p:cNvSpPr txBox="1"/>
          <p:nvPr/>
        </p:nvSpPr>
        <p:spPr>
          <a:xfrm>
            <a:off x="3036923" y="2025709"/>
            <a:ext cx="95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Cranes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110BCBC5-3CA1-1B48-B65C-D2FE1F136162}"/>
              </a:ext>
            </a:extLst>
          </p:cNvPr>
          <p:cNvSpPr/>
          <p:nvPr/>
        </p:nvSpPr>
        <p:spPr>
          <a:xfrm>
            <a:off x="4585008" y="868210"/>
            <a:ext cx="1433765" cy="705676"/>
          </a:xfrm>
          <a:prstGeom prst="homePlate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38148D-A7FB-7C49-94CF-AFB49958BD89}"/>
              </a:ext>
            </a:extLst>
          </p:cNvPr>
          <p:cNvSpPr txBox="1"/>
          <p:nvPr/>
        </p:nvSpPr>
        <p:spPr>
          <a:xfrm>
            <a:off x="4585008" y="959438"/>
            <a:ext cx="126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Sails and fishing 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B3A09-D09C-6642-85D4-CC133E11AE0B}"/>
              </a:ext>
            </a:extLst>
          </p:cNvPr>
          <p:cNvSpPr/>
          <p:nvPr/>
        </p:nvSpPr>
        <p:spPr>
          <a:xfrm>
            <a:off x="4666134" y="3430448"/>
            <a:ext cx="1433766" cy="44375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99B0F7-E977-F246-9090-1FBBF9C2D284}"/>
              </a:ext>
            </a:extLst>
          </p:cNvPr>
          <p:cNvSpPr txBox="1"/>
          <p:nvPr/>
        </p:nvSpPr>
        <p:spPr>
          <a:xfrm>
            <a:off x="4748103" y="3500636"/>
            <a:ext cx="126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Clothes 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479375-65AE-EB43-882D-951E271F11F2}"/>
              </a:ext>
            </a:extLst>
          </p:cNvPr>
          <p:cNvSpPr/>
          <p:nvPr/>
        </p:nvSpPr>
        <p:spPr>
          <a:xfrm>
            <a:off x="4962568" y="3937590"/>
            <a:ext cx="2298843" cy="44375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11592A-D06C-FB45-A55E-9D645C77B3B6}"/>
              </a:ext>
            </a:extLst>
          </p:cNvPr>
          <p:cNvSpPr txBox="1"/>
          <p:nvPr/>
        </p:nvSpPr>
        <p:spPr>
          <a:xfrm>
            <a:off x="5004196" y="4007778"/>
            <a:ext cx="221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Gym training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DB71ED-0277-7F40-AD68-0BDED695CBD6}"/>
              </a:ext>
            </a:extLst>
          </p:cNvPr>
          <p:cNvSpPr/>
          <p:nvPr/>
        </p:nvSpPr>
        <p:spPr>
          <a:xfrm>
            <a:off x="5857409" y="4452828"/>
            <a:ext cx="1861203" cy="44375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4A31B8-FF68-8C4F-9C0B-ED66E13D18CF}"/>
              </a:ext>
            </a:extLst>
          </p:cNvPr>
          <p:cNvSpPr txBox="1"/>
          <p:nvPr/>
        </p:nvSpPr>
        <p:spPr>
          <a:xfrm>
            <a:off x="5679452" y="4523016"/>
            <a:ext cx="221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Rock climbing gear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9" grpId="0" animBg="1"/>
      <p:bldP spid="28" grpId="0"/>
      <p:bldP spid="29" grpId="0" animBg="1"/>
      <p:bldP spid="30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Why use pulleys?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9A86-FF2C-FA48-AFE4-6B4B4D8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384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Makes lifting things easier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Pulleys </a:t>
            </a:r>
            <a:r>
              <a:rPr lang="en-US" i="1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redirect force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Enables us to use gravity to help us </a:t>
            </a:r>
            <a:r>
              <a:rPr lang="en-US" i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(is it usually easier to pull down to life something up)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Using several pulleys reduces the force required to lift an object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have to use more rope and make the rope go further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i="1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Mechanical Advantage: </a:t>
            </a: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More distance traveled, but less force required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3D46C9-F42A-8349-B4A3-7CB4CBF5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16" y="445025"/>
            <a:ext cx="2107724" cy="16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0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Using Gravity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9A86-FF2C-FA48-AFE4-6B4B4D8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120912" cy="3384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Easier to pull down than up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Elevators use gravity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Counterweight on the other side of the cable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Gravity already applying force on counterweight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Less powerful motor required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C38C3193-3C1B-6C4F-BB6B-D3F92339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64" y="743398"/>
            <a:ext cx="1979577" cy="38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D881DB-D19F-DD46-B74D-251A5D15E4CB}"/>
              </a:ext>
            </a:extLst>
          </p:cNvPr>
          <p:cNvSpPr/>
          <p:nvPr/>
        </p:nvSpPr>
        <p:spPr>
          <a:xfrm>
            <a:off x="6438601" y="223148"/>
            <a:ext cx="1433766" cy="593408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BA6C-FDDB-F543-83B4-AAAD8032DB97}"/>
              </a:ext>
            </a:extLst>
          </p:cNvPr>
          <p:cNvSpPr txBox="1"/>
          <p:nvPr/>
        </p:nvSpPr>
        <p:spPr>
          <a:xfrm>
            <a:off x="6520570" y="293336"/>
            <a:ext cx="126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Elevator Pulleys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190ED-0EE5-5948-A5DD-3AEAD1F67C0D}"/>
              </a:ext>
            </a:extLst>
          </p:cNvPr>
          <p:cNvSpPr/>
          <p:nvPr/>
        </p:nvSpPr>
        <p:spPr>
          <a:xfrm>
            <a:off x="6520570" y="4635049"/>
            <a:ext cx="1433766" cy="443753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8FCD8-1591-AF42-BBD3-0928C957AED4}"/>
              </a:ext>
            </a:extLst>
          </p:cNvPr>
          <p:cNvSpPr txBox="1"/>
          <p:nvPr/>
        </p:nvSpPr>
        <p:spPr>
          <a:xfrm>
            <a:off x="6520570" y="4703036"/>
            <a:ext cx="1433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Counterweight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9FE03A-36B6-D34D-8F21-95CDF210E589}"/>
              </a:ext>
            </a:extLst>
          </p:cNvPr>
          <p:cNvCxnSpPr/>
          <p:nvPr/>
        </p:nvCxnSpPr>
        <p:spPr>
          <a:xfrm flipV="1">
            <a:off x="7455877" y="3899877"/>
            <a:ext cx="203200" cy="637198"/>
          </a:xfrm>
          <a:prstGeom prst="straightConnector1">
            <a:avLst/>
          </a:prstGeom>
          <a:ln>
            <a:solidFill>
              <a:srgbClr val="F8A8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FF5190-7EFB-1947-9CD2-D2E4C0980984}"/>
              </a:ext>
            </a:extLst>
          </p:cNvPr>
          <p:cNvCxnSpPr>
            <a:cxnSpLocks/>
          </p:cNvCxnSpPr>
          <p:nvPr/>
        </p:nvCxnSpPr>
        <p:spPr>
          <a:xfrm flipH="1">
            <a:off x="7041662" y="743398"/>
            <a:ext cx="214860" cy="16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CB73C4-7605-E344-B8F2-A140CD9FD4D9}"/>
              </a:ext>
            </a:extLst>
          </p:cNvPr>
          <p:cNvCxnSpPr/>
          <p:nvPr/>
        </p:nvCxnSpPr>
        <p:spPr>
          <a:xfrm>
            <a:off x="7659077" y="743398"/>
            <a:ext cx="70338" cy="40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77B5-1356-4F4A-8B04-268958AD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4" y="452120"/>
            <a:ext cx="8520600" cy="572700"/>
          </a:xfrm>
        </p:spPr>
        <p:txBody>
          <a:bodyPr/>
          <a:lstStyle/>
          <a:p>
            <a:pPr algn="ctr"/>
            <a:r>
              <a:rPr lang="en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System of Pulleys</a:t>
            </a:r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DB5D447D-3330-A942-85FC-68C96A0ACC4D}"/>
              </a:ext>
            </a:extLst>
          </p:cNvPr>
          <p:cNvSpPr/>
          <p:nvPr/>
        </p:nvSpPr>
        <p:spPr>
          <a:xfrm>
            <a:off x="446722" y="2614061"/>
            <a:ext cx="2136059" cy="1189272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32880D-E6A9-0644-A6D3-C498280D3502}"/>
              </a:ext>
            </a:extLst>
          </p:cNvPr>
          <p:cNvSpPr txBox="1"/>
          <p:nvPr/>
        </p:nvSpPr>
        <p:spPr>
          <a:xfrm>
            <a:off x="596788" y="2744038"/>
            <a:ext cx="178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 force needed to raise this weight is ¼ the weight of the object</a:t>
            </a: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A786A85D-1267-5042-B6D2-ADD21EDD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769" y="2987993"/>
            <a:ext cx="838200" cy="838200"/>
          </a:xfrm>
          <a:prstGeom prst="ellipse">
            <a:avLst/>
          </a:prstGeom>
          <a:solidFill>
            <a:srgbClr val="35DB4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id="{5DD0B937-E50C-3642-A7C1-44DE57AFC8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30918" y="1738629"/>
            <a:ext cx="12699" cy="176585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C4878EC-0779-8F42-A349-070DEC43A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919" y="1814830"/>
            <a:ext cx="12700" cy="184259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A86B8C5D-7CF3-9B4D-8ACC-7B168CCD2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3619" y="1702118"/>
            <a:ext cx="966788" cy="180236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">
            <a:extLst>
              <a:ext uri="{FF2B5EF4-FFF2-40B4-BE49-F238E27FC236}">
                <a16:creationId xmlns:a16="http://schemas.microsoft.com/office/drawing/2014/main" id="{79AC1214-7DD9-F143-B361-A7B7F6400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07331" y="1786255"/>
            <a:ext cx="26987" cy="20399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">
            <a:extLst>
              <a:ext uri="{FF2B5EF4-FFF2-40B4-BE49-F238E27FC236}">
                <a16:creationId xmlns:a16="http://schemas.microsoft.com/office/drawing/2014/main" id="{C81802E8-014D-414A-80D9-9E3BE0C14C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269" y="1325880"/>
            <a:ext cx="1379538" cy="23066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36DD1ACF-D19D-6F4B-BB0C-3C424E7B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294" y="3099118"/>
            <a:ext cx="838200" cy="838200"/>
          </a:xfrm>
          <a:prstGeom prst="ellipse">
            <a:avLst/>
          </a:prstGeom>
          <a:solidFill>
            <a:srgbClr val="35DB4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A994B31C-00A8-EA4B-AF4C-CC09C364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094" y="340391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173370B-509F-D949-9D5E-C9FFBF66D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528" y="3826193"/>
            <a:ext cx="1295606" cy="744438"/>
          </a:xfrm>
          <a:prstGeom prst="rect">
            <a:avLst/>
          </a:prstGeom>
          <a:solidFill>
            <a:srgbClr val="4C5F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08B055CF-85FB-264A-86D1-90AEAC21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382" y="1135380"/>
            <a:ext cx="4687887" cy="2047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D300470A-60E1-954B-9353-78CD1636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19" y="1341755"/>
            <a:ext cx="838200" cy="838200"/>
          </a:xfrm>
          <a:prstGeom prst="ellipse">
            <a:avLst/>
          </a:prstGeom>
          <a:solidFill>
            <a:srgbClr val="35DB4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1">
            <a:extLst>
              <a:ext uri="{FF2B5EF4-FFF2-40B4-BE49-F238E27FC236}">
                <a16:creationId xmlns:a16="http://schemas.microsoft.com/office/drawing/2014/main" id="{51DD670D-00C6-EF48-AB72-8CE2BCE3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919" y="164655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92A6B6D1-D339-704B-B8C2-8F77D881D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519" y="1352868"/>
            <a:ext cx="838200" cy="838200"/>
          </a:xfrm>
          <a:prstGeom prst="ellipse">
            <a:avLst/>
          </a:prstGeom>
          <a:solidFill>
            <a:srgbClr val="35DB4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D398A4AE-03F0-9F4E-B972-3FC549D0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319" y="165766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F38F0692-B107-1841-8D26-E3E5B70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068" y="4046012"/>
            <a:ext cx="898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Weight</a:t>
            </a: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id="{4984EA9D-5458-9B4B-B415-5F28627E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42" y="1352868"/>
            <a:ext cx="810451" cy="26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95 -0.12191 " pathEditMode="relative" ptsTypes="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95 -0.12191 " pathEditMode="relative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649</Words>
  <Application>Microsoft Macintosh PowerPoint</Application>
  <PresentationFormat>On-screen Show (16:9)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Courier New</vt:lpstr>
      <vt:lpstr>Open Sans</vt:lpstr>
      <vt:lpstr>Simple Light</vt:lpstr>
      <vt:lpstr>PowerPoint Presentation</vt:lpstr>
      <vt:lpstr>What is a pulley?</vt:lpstr>
      <vt:lpstr>Fixed Pulley</vt:lpstr>
      <vt:lpstr>          Movable Pulley</vt:lpstr>
      <vt:lpstr>Who has seen pulleys?</vt:lpstr>
      <vt:lpstr>More examples</vt:lpstr>
      <vt:lpstr>Why use pulleys?</vt:lpstr>
      <vt:lpstr>Using Gravity</vt:lpstr>
      <vt:lpstr>System of Pulleys</vt:lpstr>
      <vt:lpstr>Building the Pyramids</vt:lpstr>
      <vt:lpstr>Vocabulary &amp; Definitions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Meganne Jimenez</cp:lastModifiedBy>
  <cp:revision>22</cp:revision>
  <dcterms:modified xsi:type="dcterms:W3CDTF">2020-07-02T21:23:28Z</dcterms:modified>
</cp:coreProperties>
</file>