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2" r:id="rId7"/>
  </p:sldIdLst>
  <p:sldSz cx="9144000" cy="5143500" type="screen16x9"/>
  <p:notesSz cx="6858000" cy="9144000"/>
  <p:embeddedFontLst>
    <p:embeddedFont>
      <p:font typeface="Open Sans" panose="020B0806030504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64AA"/>
    <a:srgbClr val="9DCB3B"/>
    <a:srgbClr val="F8A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1"/>
  </p:normalViewPr>
  <p:slideViewPr>
    <p:cSldViewPr snapToGrid="0">
      <p:cViewPr varScale="1">
        <p:scale>
          <a:sx n="102" d="100"/>
          <a:sy n="102" d="100"/>
        </p:scale>
        <p:origin x="176" y="5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0261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45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739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93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hyperlink" Target="https://www.youtube.com/watch?v=JMPE5wlB3Zk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m/news/science-environment-14882008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latimes.com/science/sciencenow/la-sci-sn-talented-bacteria-diagnosis-20150527-story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449" y="1078785"/>
            <a:ext cx="7649102" cy="11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463" y="2670200"/>
            <a:ext cx="8175075" cy="106346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BACTERIAL ADAPTATIONS AND THEIR APPLICATION IN GENETIC ENGINEERING</a:t>
            </a:r>
            <a:endParaRPr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6036548" cy="6034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USING E. COLI FOR TRANSFORMATION</a:t>
            </a: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7011B32-7E37-254F-8775-3A564FEAC122}"/>
              </a:ext>
            </a:extLst>
          </p:cNvPr>
          <p:cNvGrpSpPr/>
          <p:nvPr/>
        </p:nvGrpSpPr>
        <p:grpSpPr>
          <a:xfrm>
            <a:off x="5063843" y="1074056"/>
            <a:ext cx="4080157" cy="2995387"/>
            <a:chOff x="3039708" y="3519761"/>
            <a:chExt cx="4059134" cy="282649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0169A2D-AB51-E545-87D6-0B0B0C334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9699"/>
            <a:stretch/>
          </p:blipFill>
          <p:spPr>
            <a:xfrm>
              <a:off x="3050937" y="3519761"/>
              <a:ext cx="4047905" cy="213026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BB6667A-B75C-7B43-92C0-EE74269148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5753"/>
            <a:stretch/>
          </p:blipFill>
          <p:spPr>
            <a:xfrm>
              <a:off x="3039708" y="5611529"/>
              <a:ext cx="4047905" cy="73473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E024DD0-D7DB-774E-A8D5-F1D3898E1FD1}"/>
              </a:ext>
            </a:extLst>
          </p:cNvPr>
          <p:cNvSpPr txBox="1"/>
          <p:nvPr/>
        </p:nvSpPr>
        <p:spPr>
          <a:xfrm>
            <a:off x="311700" y="882870"/>
            <a:ext cx="49154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Escherichia coli </a:t>
            </a:r>
            <a: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has been the microorganism of choice for many experiments for various reasons:</a:t>
            </a:r>
            <a:b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b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1. It has a very fast growth rate, making it possible to grow one generation per 20 minutes</a:t>
            </a:r>
            <a:b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b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2.  It is relatively easy to grow</a:t>
            </a:r>
            <a:b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b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3. It is a very useful host for creating recombinant DNA (DNA that has been formed artificially by combining DNA from two different organisms)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62923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sym typeface="Open Sans"/>
              </a:rPr>
              <a:t>GENETIC ENGINEERING</a:t>
            </a:r>
            <a:br>
              <a:rPr lang="en-US" sz="2400" b="1" dirty="0">
                <a:solidFill>
                  <a:srgbClr val="6091B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sym typeface="Open Sans"/>
              </a:rPr>
            </a:br>
            <a:endParaRPr sz="2400" b="1" dirty="0">
              <a:solidFill>
                <a:srgbClr val="6091BA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  <a:sym typeface="Open Sans"/>
            </a:endParaRPr>
          </a:p>
          <a:p>
            <a:r>
              <a:rPr lang="en-US" sz="1600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Genetic engineering</a:t>
            </a:r>
            <a: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is the process through which genes are manipulated to purposefully change the genetic material and enhance organisms. </a:t>
            </a:r>
            <a:b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b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It sometimes uses bacteria because of their plasmids. </a:t>
            </a:r>
            <a:b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- Easy to map and modify since they are small pieces of DNA </a:t>
            </a:r>
            <a:b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- Cells understand how to read them and follow their instructions</a:t>
            </a:r>
            <a:b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b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Scientists can cut them open and insert a new gene from another organism then the bacteria can transfer its modified plasmid into another cell, carrying the new gene. </a:t>
            </a: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F3F9A5-761C-6643-9FE3-B29EF9396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0" y="130175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4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GENETIC ENGINEERING PROCESS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Image result for recombinant dna">
            <a:extLst>
              <a:ext uri="{FF2B5EF4-FFF2-40B4-BE49-F238E27FC236}">
                <a16:creationId xmlns:a16="http://schemas.microsoft.com/office/drawing/2014/main" id="{3F47D001-0E11-A241-AB94-36A3E2557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71" r="60391" b="4344"/>
          <a:stretch/>
        </p:blipFill>
        <p:spPr bwMode="auto">
          <a:xfrm>
            <a:off x="6598742" y="2486244"/>
            <a:ext cx="2469048" cy="134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recombinant dna">
            <a:extLst>
              <a:ext uri="{FF2B5EF4-FFF2-40B4-BE49-F238E27FC236}">
                <a16:creationId xmlns:a16="http://schemas.microsoft.com/office/drawing/2014/main" id="{EDE21840-B952-D74D-9900-C646588DC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07" t="67343" b="4344"/>
          <a:stretch/>
        </p:blipFill>
        <p:spPr bwMode="auto">
          <a:xfrm>
            <a:off x="5080433" y="2842742"/>
            <a:ext cx="1087747" cy="92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recombinant dna">
            <a:extLst>
              <a:ext uri="{FF2B5EF4-FFF2-40B4-BE49-F238E27FC236}">
                <a16:creationId xmlns:a16="http://schemas.microsoft.com/office/drawing/2014/main" id="{CCB2026F-A87F-A542-9CD0-7AABDC2C0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1" t="80066" r="22807" b="4344"/>
          <a:stretch/>
        </p:blipFill>
        <p:spPr bwMode="auto">
          <a:xfrm>
            <a:off x="5576896" y="2672301"/>
            <a:ext cx="599356" cy="52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recombinant dna">
            <a:extLst>
              <a:ext uri="{FF2B5EF4-FFF2-40B4-BE49-F238E27FC236}">
                <a16:creationId xmlns:a16="http://schemas.microsoft.com/office/drawing/2014/main" id="{77A2AEE2-EECB-3545-8E3D-491D07FFD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7" r="8623" b="59104"/>
          <a:stretch/>
        </p:blipFill>
        <p:spPr bwMode="auto">
          <a:xfrm rot="5400000">
            <a:off x="2766708" y="2223162"/>
            <a:ext cx="1348034" cy="189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recombinant dna">
            <a:extLst>
              <a:ext uri="{FF2B5EF4-FFF2-40B4-BE49-F238E27FC236}">
                <a16:creationId xmlns:a16="http://schemas.microsoft.com/office/drawing/2014/main" id="{F1A8F474-CB76-CB47-8CC9-8BB48AC4D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4676" r="62161" b="56262"/>
          <a:stretch/>
        </p:blipFill>
        <p:spPr bwMode="auto">
          <a:xfrm>
            <a:off x="171465" y="2313190"/>
            <a:ext cx="1894841" cy="153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mage result for recombinant dna">
            <a:extLst>
              <a:ext uri="{FF2B5EF4-FFF2-40B4-BE49-F238E27FC236}">
                <a16:creationId xmlns:a16="http://schemas.microsoft.com/office/drawing/2014/main" id="{1ABE7ED5-62EF-0A47-9287-3DA764E83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23999" r="40332" b="63400"/>
          <a:stretch/>
        </p:blipFill>
        <p:spPr bwMode="auto">
          <a:xfrm>
            <a:off x="2111431" y="3134316"/>
            <a:ext cx="552992" cy="29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15CB88-9A64-BB4F-ACAB-D152CEECAB6B}"/>
              </a:ext>
            </a:extLst>
          </p:cNvPr>
          <p:cNvSpPr txBox="1"/>
          <p:nvPr/>
        </p:nvSpPr>
        <p:spPr>
          <a:xfrm>
            <a:off x="278801" y="1402916"/>
            <a:ext cx="2773648" cy="7006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DNA is extracted from cells and digested with a restriction enzyme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8221F-D469-5D48-BC17-084AA1ECAA51}"/>
              </a:ext>
            </a:extLst>
          </p:cNvPr>
          <p:cNvSpPr txBox="1"/>
          <p:nvPr/>
        </p:nvSpPr>
        <p:spPr>
          <a:xfrm>
            <a:off x="3488200" y="1402916"/>
            <a:ext cx="2387004" cy="7006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DNA fragments are inserted into cloning vectors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582F5B-3052-044B-8CFD-17384032D545}"/>
              </a:ext>
            </a:extLst>
          </p:cNvPr>
          <p:cNvSpPr txBox="1"/>
          <p:nvPr/>
        </p:nvSpPr>
        <p:spPr>
          <a:xfrm>
            <a:off x="6346159" y="1402916"/>
            <a:ext cx="2173027" cy="7006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Bacterial cells are transformed with vectors</a:t>
            </a:r>
          </a:p>
        </p:txBody>
      </p:sp>
      <p:pic>
        <p:nvPicPr>
          <p:cNvPr id="29" name="Picture 2" descr="Image result for recombinant dna">
            <a:extLst>
              <a:ext uri="{FF2B5EF4-FFF2-40B4-BE49-F238E27FC236}">
                <a16:creationId xmlns:a16="http://schemas.microsoft.com/office/drawing/2014/main" id="{92FCA9AF-50E1-C54D-8AAF-E5C5E700C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23999" r="40332" b="63400"/>
          <a:stretch/>
        </p:blipFill>
        <p:spPr bwMode="auto">
          <a:xfrm>
            <a:off x="4341684" y="3134315"/>
            <a:ext cx="552992" cy="29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recombinant dna">
            <a:extLst>
              <a:ext uri="{FF2B5EF4-FFF2-40B4-BE49-F238E27FC236}">
                <a16:creationId xmlns:a16="http://schemas.microsoft.com/office/drawing/2014/main" id="{4B1BB48F-4F2A-724F-83B6-BA16F5393E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23999" r="40332" b="63400"/>
          <a:stretch/>
        </p:blipFill>
        <p:spPr bwMode="auto">
          <a:xfrm>
            <a:off x="6167297" y="3134315"/>
            <a:ext cx="552992" cy="29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056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06623" cy="17339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sym typeface="Open Sans"/>
              </a:rPr>
              <a:t>GMOs</a:t>
            </a:r>
            <a:br>
              <a:rPr lang="en-US" sz="2400" b="1" dirty="0">
                <a:solidFill>
                  <a:srgbClr val="6091B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sym typeface="Open Sans"/>
              </a:rPr>
            </a:br>
            <a:endParaRPr sz="1400" b="1" dirty="0">
              <a:solidFill>
                <a:srgbClr val="6091BA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  <a:sym typeface="Open Sans"/>
            </a:endParaRPr>
          </a:p>
          <a:p>
            <a: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Genetic engineering produces </a:t>
            </a:r>
            <a:r>
              <a:rPr lang="en-US" sz="1600" b="1" dirty="0">
                <a:solidFill>
                  <a:schemeClr val="tx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genetically modified organisms </a:t>
            </a:r>
            <a:r>
              <a:rPr lang="en-US" sz="1600" dirty="0">
                <a:solidFill>
                  <a:schemeClr val="tx1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(GMOs)</a:t>
            </a:r>
            <a: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 which are organisms that have had their genes changed in a way that does not happen naturally.</a:t>
            </a:r>
            <a:b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br>
              <a:rPr lang="en-US" sz="1600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endParaRPr sz="1600" dirty="0">
              <a:solidFill>
                <a:srgbClr val="9DCB3B"/>
              </a:solidFill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0;p14">
            <a:extLst>
              <a:ext uri="{FF2B5EF4-FFF2-40B4-BE49-F238E27FC236}">
                <a16:creationId xmlns:a16="http://schemas.microsoft.com/office/drawing/2014/main" id="{14B1057E-2AB3-E643-87CA-915478A83456}"/>
              </a:ext>
            </a:extLst>
          </p:cNvPr>
          <p:cNvSpPr/>
          <p:nvPr/>
        </p:nvSpPr>
        <p:spPr>
          <a:xfrm>
            <a:off x="311700" y="2168740"/>
            <a:ext cx="4730610" cy="403010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Watch </a:t>
            </a:r>
            <a:r>
              <a:rPr lang="en-US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hlinkClick r:id="rId4"/>
              </a:rPr>
              <a:t>this video </a:t>
            </a:r>
            <a:r>
              <a:rPr lang="en-US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about genetically modified foods</a:t>
            </a:r>
            <a:endParaRPr dirty="0"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16" name="Google Shape;70;p14">
            <a:extLst>
              <a:ext uri="{FF2B5EF4-FFF2-40B4-BE49-F238E27FC236}">
                <a16:creationId xmlns:a16="http://schemas.microsoft.com/office/drawing/2014/main" id="{65358669-BCF7-5949-8097-57A6AA76FC94}"/>
              </a:ext>
            </a:extLst>
          </p:cNvPr>
          <p:cNvSpPr/>
          <p:nvPr/>
        </p:nvSpPr>
        <p:spPr>
          <a:xfrm>
            <a:off x="274427" y="3181108"/>
            <a:ext cx="4767883" cy="511048"/>
          </a:xfrm>
          <a:prstGeom prst="rect">
            <a:avLst/>
          </a:prstGeom>
          <a:solidFill>
            <a:srgbClr val="9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What are your thoughts on genetically modified organisms?</a:t>
            </a:r>
            <a:endParaRPr dirty="0">
              <a:latin typeface="Open Sans" panose="020B0806030504020204" pitchFamily="34" charset="0"/>
              <a:ea typeface="Open Sans" panose="020B0806030504020204" pitchFamily="34" charset="0"/>
              <a:cs typeface="Open Sans" panose="020B0806030504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970D35-012A-FA42-815B-AE0B26A04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4085" y="1868617"/>
            <a:ext cx="3335488" cy="221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5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2732125" cy="5063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GMO EXAMPLES</a:t>
            </a:r>
            <a:br>
              <a:rPr lang="en-US" sz="1400" dirty="0">
                <a:solidFill>
                  <a:srgbClr val="9DCB3B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</a:br>
            <a:endParaRPr sz="1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https://img.purch.com/h/1400/aHR0cDovL3d3dy5saXZlc2NpZW5jZS5jb20vaW1hZ2VzL2kvMDAwLzAxOS84NTEvb3JpZ2luYWwvZ2xvd2luZy1jYXQuanBn">
            <a:extLst>
              <a:ext uri="{FF2B5EF4-FFF2-40B4-BE49-F238E27FC236}">
                <a16:creationId xmlns:a16="http://schemas.microsoft.com/office/drawing/2014/main" id="{130C7698-93B2-F248-BD01-5AD0ADA1D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489" y="1392338"/>
            <a:ext cx="1224427" cy="152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67C518-0C4A-6F4F-B85D-76BB5D9BC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980" y="1251923"/>
            <a:ext cx="2191663" cy="14611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CCA3A4-F1F3-564F-9216-F8E46F4253D3}"/>
              </a:ext>
            </a:extLst>
          </p:cNvPr>
          <p:cNvSpPr txBox="1"/>
          <p:nvPr/>
        </p:nvSpPr>
        <p:spPr>
          <a:xfrm>
            <a:off x="2843577" y="1507175"/>
            <a:ext cx="3277366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</a:rPr>
              <a:t>Plants that have a higher nutritional value, can survive with less water, grow larger, or can tolerate exposure to herbicides.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8FD030-88EE-0D40-8D70-0FF4FCB77C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8422" y="2851174"/>
            <a:ext cx="1659230" cy="16592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3CA189-7652-0C45-AD18-94D28522DB3E}"/>
              </a:ext>
            </a:extLst>
          </p:cNvPr>
          <p:cNvSpPr txBox="1"/>
          <p:nvPr/>
        </p:nvSpPr>
        <p:spPr>
          <a:xfrm>
            <a:off x="311700" y="3446128"/>
            <a:ext cx="384474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Genetically engineered </a:t>
            </a:r>
            <a:r>
              <a:rPr lang="en-US" i="1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 coli </a:t>
            </a:r>
            <a:r>
              <a:rPr lang="en-US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 cancerous tumor in mice liver and cause their urine to change color as a warning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BE71ED-D414-0742-AE31-CFEE57BF0F3E}"/>
              </a:ext>
            </a:extLst>
          </p:cNvPr>
          <p:cNvSpPr txBox="1"/>
          <p:nvPr/>
        </p:nvSpPr>
        <p:spPr>
          <a:xfrm>
            <a:off x="6652446" y="2983139"/>
            <a:ext cx="1990512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D64AA"/>
                </a:solidFill>
                <a:latin typeface="Open Sans" panose="020B0806030504020204" pitchFamily="34" charset="0"/>
                <a:ea typeface="Open Sans" panose="020B0806030504020204" pitchFamily="34" charset="0"/>
                <a:cs typeface="Open Sans" panose="020B0806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Glow in the dark cats that help them resist feline AIDS.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5467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2816</TotalTime>
  <Words>316</Words>
  <Application>Microsoft Macintosh PowerPoint</Application>
  <PresentationFormat>On-screen Show (16:9)</PresentationFormat>
  <Paragraphs>17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Open Sans</vt:lpstr>
      <vt:lpstr>Arial</vt:lpstr>
      <vt:lpstr>Simple Light</vt:lpstr>
      <vt:lpstr>PowerPoint Presentation</vt:lpstr>
      <vt:lpstr>USING E. COLI FOR TRANSFORMATION </vt:lpstr>
      <vt:lpstr>GENETIC ENGINEERING  Genetic engineering is the process through which genes are manipulated to purposefully change the genetic material and enhance organisms.   It sometimes uses bacteria because of their plasmids.  - Easy to map and modify since they are small pieces of DNA  - Cells understand how to read them and follow their instructions  Scientists can cut them open and insert a new gene from another organism then the bacteria can transfer its modified plasmid into another cell, carrying the new gene. </vt:lpstr>
      <vt:lpstr>GENETIC ENGINEERING PROCESS</vt:lpstr>
      <vt:lpstr>GMOs  Genetic engineering produces genetically modified organisms (GMOs) which are organisms that have had their genes changed in a way that does not happen naturally.  </vt:lpstr>
      <vt:lpstr>GMO EXAMPLES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Sophia Tea Eisner</cp:lastModifiedBy>
  <cp:revision>9</cp:revision>
  <dcterms:modified xsi:type="dcterms:W3CDTF">2020-09-16T20:22:43Z</dcterms:modified>
</cp:coreProperties>
</file>