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3" r:id="rId4"/>
    <p:sldId id="264" r:id="rId5"/>
    <p:sldId id="265" r:id="rId6"/>
    <p:sldId id="269" r:id="rId7"/>
    <p:sldId id="271" r:id="rId8"/>
    <p:sldId id="273" r:id="rId9"/>
    <p:sldId id="272" r:id="rId10"/>
    <p:sldId id="274" r:id="rId11"/>
    <p:sldId id="275" r:id="rId12"/>
    <p:sldId id="276" r:id="rId13"/>
    <p:sldId id="277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B31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2F265-880C-4A3B-911B-4884B907799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A46F-68F5-454D-9ED4-11F1F4E98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NOAA Earth System Research Laboratories, Global Monitoring Laboratory retrieved September 21, 2022 from 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EA46F-68F5-454D-9ED4-11F1F4E986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3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NOAA Pacific Marine Environmental Laboratory (PMEL) Carbon Program retrieved September 21, 2022 from https://www.pmel.noaa.gov/co2/file/Hawaii+Carbon+Dioxide+Time-Series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EA46F-68F5-454D-9ED4-11F1F4E986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EA46F-68F5-454D-9ED4-11F1F4E986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0B8F-AD7B-FC93-788C-C9BE0C8E2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5494F-796B-6775-DD15-3F132719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E0407-DDA2-AA73-5441-862CBAA8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5BFF-CF58-7C08-6AC5-ED8920C7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18393-5631-752A-911A-5A4DCB84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9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1E80C-6F91-DA00-734F-1B6F0F2C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1CF84-14BD-61D8-5F83-367706CC8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4BCE-ADF3-86E8-34DB-25423B07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6CE5-334B-D12D-6125-CD01080A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4B2FA-1D13-41FB-64CC-2B4DD2F3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ACB81-3568-654D-9587-916EA4554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A921C-C1A4-F076-D983-CE7866A26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DD30B-CBA1-012E-FAA7-7B50ADF9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E2BB-5B4A-1A7F-CAA4-5A9E0122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5B0D-8933-A640-E1AD-DA9B1D98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4526-982B-F337-47B8-8E7776C6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1556-FFEA-5C29-48BF-11A3373D8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2D6A-0B52-4A34-AE21-63E916DD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C7BF-AFC4-F298-C4CB-12E5A015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7C3AC-A19E-81C4-44BE-2D776C3A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9382-3E76-1F4A-5EC7-65C24248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C29AA-3A18-6C66-11DC-2D7AE032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B03D-DC81-C4F4-288F-9D3C4FC3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3C4F-390E-8DC5-B207-91F095C8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F768-313D-CCF1-1B43-FFA3642F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9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7674-5511-D022-550E-B37F57CF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72B7A-EB81-C5B9-7918-BE34B1468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E81BE-FCDD-AE0D-CBFC-DFE64CD1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73E30-824F-99D3-78CC-3509B8B1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A2B17-7C2A-6353-704B-769DD8AD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BA5D8-2804-5628-0F7C-16CDDA8F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3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C999-7416-7D6A-748A-30A57513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9B30-AD24-C564-6F13-D8612DD4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D670C-E341-DFB6-FCF0-0BCF02C21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605E5-9EEC-4861-9585-DF71CEAA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DD172-C0B6-4E92-4EF7-67EDCCFA4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1569C-B3D4-1970-334A-64DD3A5B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39E8B-33DC-72CF-C6B4-9231CD6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686EE-88B9-ADA3-B05F-6E4B89CC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6B55-5719-9A2A-D7E6-3A125E1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7D67B-9CB4-DB9B-A13C-63642E59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EA2F5-A3E6-1E24-C93D-E047CB85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A7529-2B96-78BD-5083-BA5CA7C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6E338-6503-BC7C-92C9-DB9A6812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4CE47-150C-8DC2-DEB4-FF68FC4F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DBD7-4337-B34E-FCD6-D23A7302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11F6-4531-CDF8-FD67-DF63294F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B1732-86B3-C7B3-FDC4-1036A7F3B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E740D-5C99-D297-1BC8-5C4B3580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D2E44-4141-62BD-EC57-79AB9270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46284-45FA-D605-8371-6CE51C89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5539B-551D-2234-DE60-E142EA0D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50D2-BF38-B08E-1AA2-1C6614D7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24ABF-ECA2-8D46-2357-B22219504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EC979-3B69-F757-D699-AA0165BDD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EC74-2233-99F1-221D-0FEF270B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EA7D4-1729-574A-8B39-8AFDCFD9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2F89F-67AC-6B31-7C4E-159A7628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7D8B19-6C6A-95D6-B338-11D462C1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EDA5D-E7A8-4667-3F93-5583CA831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960D-C706-C55B-CD50-6CE461AF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7C71-BD73-47F7-9963-FB004A07015F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F1FA-7D39-E628-ED00-B0BE8597F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2687F-8C89-6BEB-8A8E-8585DD845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07394-6667-4D25-B870-CCF2B0AE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2C51F8-EBAC-5671-FB73-B9312B8F58F5}"/>
              </a:ext>
            </a:extLst>
          </p:cNvPr>
          <p:cNvSpPr/>
          <p:nvPr/>
        </p:nvSpPr>
        <p:spPr>
          <a:xfrm>
            <a:off x="1748117" y="717176"/>
            <a:ext cx="86957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Carbon Dioxide CO2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965982-3AEB-AEFE-115E-02932A01B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52" y="3586280"/>
            <a:ext cx="3163490" cy="22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043A2B-C680-8F7C-9C5B-54EA204C609A}"/>
              </a:ext>
            </a:extLst>
          </p:cNvPr>
          <p:cNvSpPr txBox="1"/>
          <p:nvPr/>
        </p:nvSpPr>
        <p:spPr>
          <a:xfrm>
            <a:off x="5627538" y="3987246"/>
            <a:ext cx="60988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i="0" dirty="0">
                <a:solidFill>
                  <a:srgbClr val="000000"/>
                </a:solidFill>
                <a:effectLst/>
                <a:latin typeface="Bitstream Vera Sans"/>
              </a:rPr>
              <a:t>O=C=O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7406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4007842" y="5995014"/>
            <a:ext cx="337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ocean water?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B5660-8DF5-7331-2421-81653F32B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58" y="4705988"/>
            <a:ext cx="633418" cy="1024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7BF8CE-2325-17ED-B11E-2F200448B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0" t="8393" r="4319"/>
          <a:stretch/>
        </p:blipFill>
        <p:spPr>
          <a:xfrm>
            <a:off x="4040521" y="1607100"/>
            <a:ext cx="722940" cy="630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E27C8-063B-3848-04AA-8E20B9BE5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  <p:pic>
        <p:nvPicPr>
          <p:cNvPr id="19" name="Picture 18" descr="Machine generated alternative text:&#10;- . -">
            <a:extLst>
              <a:ext uri="{FF2B5EF4-FFF2-40B4-BE49-F238E27FC236}">
                <a16:creationId xmlns:a16="http://schemas.microsoft.com/office/drawing/2014/main" id="{28A85B05-E497-7233-E7C8-2A31E0F0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6" y="4980312"/>
            <a:ext cx="776617" cy="6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hine generated alternative text:&#10;">
            <a:extLst>
              <a:ext uri="{FF2B5EF4-FFF2-40B4-BE49-F238E27FC236}">
                <a16:creationId xmlns:a16="http://schemas.microsoft.com/office/drawing/2014/main" id="{160DE39C-5A08-37F5-8291-FA93D7A71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14" y="5882508"/>
            <a:ext cx="1008380" cy="90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69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2524909" y="6097366"/>
            <a:ext cx="4881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liquid laundry detergent?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B5660-8DF5-7331-2421-81653F32B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58" y="4705988"/>
            <a:ext cx="633418" cy="1024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7BF8CE-2325-17ED-B11E-2F200448B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0" t="8393" r="4319"/>
          <a:stretch/>
        </p:blipFill>
        <p:spPr>
          <a:xfrm>
            <a:off x="4040521" y="1607100"/>
            <a:ext cx="722940" cy="630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E27C8-063B-3848-04AA-8E20B9BE5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  <p:pic>
        <p:nvPicPr>
          <p:cNvPr id="19" name="Picture 18" descr="Machine generated alternative text:&#10;- . -">
            <a:extLst>
              <a:ext uri="{FF2B5EF4-FFF2-40B4-BE49-F238E27FC236}">
                <a16:creationId xmlns:a16="http://schemas.microsoft.com/office/drawing/2014/main" id="{28A85B05-E497-7233-E7C8-2A31E0F0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6" y="4980312"/>
            <a:ext cx="776617" cy="6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hine generated alternative text:&#10;">
            <a:extLst>
              <a:ext uri="{FF2B5EF4-FFF2-40B4-BE49-F238E27FC236}">
                <a16:creationId xmlns:a16="http://schemas.microsoft.com/office/drawing/2014/main" id="{160DE39C-5A08-37F5-8291-FA93D7A71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69" y="4984488"/>
            <a:ext cx="722940" cy="64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hine generated alternative text:&#10;">
            <a:extLst>
              <a:ext uri="{FF2B5EF4-FFF2-40B4-BE49-F238E27FC236}">
                <a16:creationId xmlns:a16="http://schemas.microsoft.com/office/drawing/2014/main" id="{02895F39-D744-CA3E-36C2-A12771650D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4057"/>
          <a:stretch/>
        </p:blipFill>
        <p:spPr bwMode="auto">
          <a:xfrm>
            <a:off x="7406758" y="5847641"/>
            <a:ext cx="770268" cy="96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07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3589606" y="6162347"/>
            <a:ext cx="307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are antacids?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B5660-8DF5-7331-2421-81653F32B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58" y="4705988"/>
            <a:ext cx="633418" cy="1024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7BF8CE-2325-17ED-B11E-2F200448B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0" t="8393" r="4319"/>
          <a:stretch/>
        </p:blipFill>
        <p:spPr>
          <a:xfrm>
            <a:off x="4040521" y="1607100"/>
            <a:ext cx="722940" cy="630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E27C8-063B-3848-04AA-8E20B9BE5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  <p:pic>
        <p:nvPicPr>
          <p:cNvPr id="19" name="Picture 18" descr="Machine generated alternative text:&#10;- . -">
            <a:extLst>
              <a:ext uri="{FF2B5EF4-FFF2-40B4-BE49-F238E27FC236}">
                <a16:creationId xmlns:a16="http://schemas.microsoft.com/office/drawing/2014/main" id="{28A85B05-E497-7233-E7C8-2A31E0F0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6" y="4980312"/>
            <a:ext cx="776617" cy="6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hine generated alternative text:&#10;">
            <a:extLst>
              <a:ext uri="{FF2B5EF4-FFF2-40B4-BE49-F238E27FC236}">
                <a16:creationId xmlns:a16="http://schemas.microsoft.com/office/drawing/2014/main" id="{160DE39C-5A08-37F5-8291-FA93D7A71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69" y="4984488"/>
            <a:ext cx="722940" cy="64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hine generated alternative text:&#10;">
            <a:extLst>
              <a:ext uri="{FF2B5EF4-FFF2-40B4-BE49-F238E27FC236}">
                <a16:creationId xmlns:a16="http://schemas.microsoft.com/office/drawing/2014/main" id="{02895F39-D744-CA3E-36C2-A12771650D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4057"/>
          <a:stretch/>
        </p:blipFill>
        <p:spPr bwMode="auto">
          <a:xfrm>
            <a:off x="7607300" y="1407185"/>
            <a:ext cx="770268" cy="96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chine generated alternative text:&#10;">
            <a:extLst>
              <a:ext uri="{FF2B5EF4-FFF2-40B4-BE49-F238E27FC236}">
                <a16:creationId xmlns:a16="http://schemas.microsoft.com/office/drawing/2014/main" id="{13A36AA6-B143-C273-6EE6-0063BBDD18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50" y="5844846"/>
            <a:ext cx="450457" cy="85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41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B5660-8DF5-7331-2421-81653F32B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58" y="4705988"/>
            <a:ext cx="633418" cy="1024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7BF8CE-2325-17ED-B11E-2F200448B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0" t="8393" r="4319"/>
          <a:stretch/>
        </p:blipFill>
        <p:spPr>
          <a:xfrm>
            <a:off x="4040521" y="1607100"/>
            <a:ext cx="722940" cy="630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E27C8-063B-3848-04AA-8E20B9BE5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  <p:pic>
        <p:nvPicPr>
          <p:cNvPr id="19" name="Picture 18" descr="Machine generated alternative text:&#10;- . -">
            <a:extLst>
              <a:ext uri="{FF2B5EF4-FFF2-40B4-BE49-F238E27FC236}">
                <a16:creationId xmlns:a16="http://schemas.microsoft.com/office/drawing/2014/main" id="{28A85B05-E497-7233-E7C8-2A31E0F0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86" y="4980312"/>
            <a:ext cx="776617" cy="6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hine generated alternative text:&#10;">
            <a:extLst>
              <a:ext uri="{FF2B5EF4-FFF2-40B4-BE49-F238E27FC236}">
                <a16:creationId xmlns:a16="http://schemas.microsoft.com/office/drawing/2014/main" id="{160DE39C-5A08-37F5-8291-FA93D7A71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69" y="4984488"/>
            <a:ext cx="722940" cy="64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hine generated alternative text:&#10;">
            <a:extLst>
              <a:ext uri="{FF2B5EF4-FFF2-40B4-BE49-F238E27FC236}">
                <a16:creationId xmlns:a16="http://schemas.microsoft.com/office/drawing/2014/main" id="{02895F39-D744-CA3E-36C2-A12771650D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4057"/>
          <a:stretch/>
        </p:blipFill>
        <p:spPr bwMode="auto">
          <a:xfrm>
            <a:off x="7607300" y="1407185"/>
            <a:ext cx="770268" cy="96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chine generated alternative text:&#10;">
            <a:extLst>
              <a:ext uri="{FF2B5EF4-FFF2-40B4-BE49-F238E27FC236}">
                <a16:creationId xmlns:a16="http://schemas.microsoft.com/office/drawing/2014/main" id="{13A36AA6-B143-C273-6EE6-0063BBDD18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04" y="1518143"/>
            <a:ext cx="450457" cy="85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684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3EC114-FD5B-5807-9A75-D8271615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4270A-E004-A427-35C1-738EC046C2CB}"/>
              </a:ext>
            </a:extLst>
          </p:cNvPr>
          <p:cNvSpPr txBox="1"/>
          <p:nvPr/>
        </p:nvSpPr>
        <p:spPr>
          <a:xfrm>
            <a:off x="651528" y="107005"/>
            <a:ext cx="10888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has happened to atmospheric CO</a:t>
            </a:r>
            <a:r>
              <a:rPr lang="en-US" sz="4000" baseline="-25000" dirty="0"/>
              <a:t>2</a:t>
            </a:r>
            <a:r>
              <a:rPr lang="en-US" sz="4000" dirty="0"/>
              <a:t> over time?</a:t>
            </a:r>
          </a:p>
        </p:txBody>
      </p:sp>
    </p:spTree>
    <p:extLst>
      <p:ext uri="{BB962C8B-B14F-4D97-AF65-F5344CB8AC3E}">
        <p14:creationId xmlns:p14="http://schemas.microsoft.com/office/powerpoint/2010/main" val="309110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AD60A6-C55B-1CC0-5A42-7F7B1654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58" y="1513253"/>
            <a:ext cx="6580228" cy="533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1E0CD3-975B-157E-6074-EFE27E4F5F55}"/>
              </a:ext>
            </a:extLst>
          </p:cNvPr>
          <p:cNvSpPr txBox="1"/>
          <p:nvPr/>
        </p:nvSpPr>
        <p:spPr>
          <a:xfrm>
            <a:off x="953185" y="9427"/>
            <a:ext cx="9653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has increased atmospheric CO</a:t>
            </a:r>
            <a:r>
              <a:rPr lang="en-US" sz="4000" baseline="-25000" dirty="0"/>
              <a:t>2 </a:t>
            </a:r>
            <a:r>
              <a:rPr lang="en-US" sz="4000" dirty="0"/>
              <a:t>changed </a:t>
            </a:r>
          </a:p>
          <a:p>
            <a:pPr algn="ctr"/>
            <a:r>
              <a:rPr lang="en-US" sz="4000" dirty="0"/>
              <a:t>the ocean over time?</a:t>
            </a:r>
          </a:p>
        </p:txBody>
      </p:sp>
    </p:spTree>
    <p:extLst>
      <p:ext uri="{BB962C8B-B14F-4D97-AF65-F5344CB8AC3E}">
        <p14:creationId xmlns:p14="http://schemas.microsoft.com/office/powerpoint/2010/main" val="259742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E0CD3-975B-157E-6074-EFE27E4F5F55}"/>
              </a:ext>
            </a:extLst>
          </p:cNvPr>
          <p:cNvSpPr txBox="1"/>
          <p:nvPr/>
        </p:nvSpPr>
        <p:spPr>
          <a:xfrm>
            <a:off x="470116" y="1130683"/>
            <a:ext cx="449788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ea typeface="+mj-ea"/>
                <a:cs typeface="+mj-cs"/>
              </a:rPr>
              <a:t>Which 2 items are being used in carbon capture technology?</a:t>
            </a:r>
          </a:p>
        </p:txBody>
      </p:sp>
      <p:pic>
        <p:nvPicPr>
          <p:cNvPr id="9" name="officeArt object">
            <a:extLst>
              <a:ext uri="{FF2B5EF4-FFF2-40B4-BE49-F238E27FC236}">
                <a16:creationId xmlns:a16="http://schemas.microsoft.com/office/drawing/2014/main" id="{1117BC94-7B5F-7C5A-DC09-877C82B068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2" y="321732"/>
            <a:ext cx="2157203" cy="1617903"/>
          </a:xfrm>
          <a:prstGeom prst="rect">
            <a:avLst/>
          </a:prstGeom>
        </p:spPr>
      </p:pic>
      <p:pic>
        <p:nvPicPr>
          <p:cNvPr id="5" name="officeArt object">
            <a:extLst>
              <a:ext uri="{FF2B5EF4-FFF2-40B4-BE49-F238E27FC236}">
                <a16:creationId xmlns:a16="http://schemas.microsoft.com/office/drawing/2014/main" id="{82F4A747-2D0C-65BC-D49D-99FA1F72A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32" y="2557929"/>
            <a:ext cx="1934244" cy="1702135"/>
          </a:xfrm>
          <a:prstGeom prst="rect">
            <a:avLst/>
          </a:prstGeom>
        </p:spPr>
      </p:pic>
      <p:pic>
        <p:nvPicPr>
          <p:cNvPr id="8" name="officeArt object">
            <a:extLst>
              <a:ext uri="{FF2B5EF4-FFF2-40B4-BE49-F238E27FC236}">
                <a16:creationId xmlns:a16="http://schemas.microsoft.com/office/drawing/2014/main" id="{24E33DDA-B2C6-8EBD-3C83-F0D309B82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477" y="2517903"/>
            <a:ext cx="1742162" cy="1742162"/>
          </a:xfrm>
          <a:prstGeom prst="rect">
            <a:avLst/>
          </a:prstGeom>
        </p:spPr>
      </p:pic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67D2D64B-1278-58DB-01FF-7E39B9E47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15" y="4903537"/>
            <a:ext cx="2379675" cy="157653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CF2DCC22-6DE8-6A1E-2113-392326503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70" y="321732"/>
            <a:ext cx="2150042" cy="16179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fficeArt object">
            <a:extLst>
              <a:ext uri="{FF2B5EF4-FFF2-40B4-BE49-F238E27FC236}">
                <a16:creationId xmlns:a16="http://schemas.microsoft.com/office/drawing/2014/main" id="{181866A9-E968-A2FC-851F-C31CBB50D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35" y="4903538"/>
            <a:ext cx="2102045" cy="1576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A2A6D0-BF35-E7D2-C425-003539A95519}"/>
              </a:ext>
            </a:extLst>
          </p:cNvPr>
          <p:cNvSpPr txBox="1"/>
          <p:nvPr/>
        </p:nvSpPr>
        <p:spPr>
          <a:xfrm>
            <a:off x="6510940" y="-47426"/>
            <a:ext cx="16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Coffee grounds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D145B-C201-99DD-8851-82030D63AE22}"/>
              </a:ext>
            </a:extLst>
          </p:cNvPr>
          <p:cNvSpPr txBox="1"/>
          <p:nvPr/>
        </p:nvSpPr>
        <p:spPr>
          <a:xfrm>
            <a:off x="9730205" y="-47426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Pencil shavings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CC0AB-CBAE-9F12-F474-36183632BF7A}"/>
              </a:ext>
            </a:extLst>
          </p:cNvPr>
          <p:cNvSpPr txBox="1"/>
          <p:nvPr/>
        </p:nvSpPr>
        <p:spPr>
          <a:xfrm>
            <a:off x="6766170" y="2238950"/>
            <a:ext cx="10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Duct tape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A1A855-84CA-3DC2-7E5E-1F5C1D9B5D2C}"/>
              </a:ext>
            </a:extLst>
          </p:cNvPr>
          <p:cNvSpPr txBox="1"/>
          <p:nvPr/>
        </p:nvSpPr>
        <p:spPr>
          <a:xfrm>
            <a:off x="10161253" y="2225456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224FAE-D73C-DC7B-F1B5-C516D829CC16}"/>
              </a:ext>
            </a:extLst>
          </p:cNvPr>
          <p:cNvSpPr txBox="1"/>
          <p:nvPr/>
        </p:nvSpPr>
        <p:spPr>
          <a:xfrm>
            <a:off x="6813137" y="4570589"/>
            <a:ext cx="100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Potatoes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0133F0-8FA1-8D6E-9C26-6AF73D750917}"/>
              </a:ext>
            </a:extLst>
          </p:cNvPr>
          <p:cNvSpPr txBox="1"/>
          <p:nvPr/>
        </p:nvSpPr>
        <p:spPr>
          <a:xfrm>
            <a:off x="10009128" y="4534205"/>
            <a:ext cx="103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Seaweed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5C0D82-6077-13E1-34B1-2054824015C0}"/>
              </a:ext>
            </a:extLst>
          </p:cNvPr>
          <p:cNvSpPr txBox="1"/>
          <p:nvPr/>
        </p:nvSpPr>
        <p:spPr>
          <a:xfrm>
            <a:off x="6084406" y="1975231"/>
            <a:ext cx="61075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Estormiz</a:t>
            </a:r>
            <a:r>
              <a:rPr lang="en-US" sz="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/Public Domain</a:t>
            </a:r>
            <a:endParaRPr lang="en-US" sz="2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4F150-A7EB-BC3C-B00C-ED99083C4033}"/>
              </a:ext>
            </a:extLst>
          </p:cNvPr>
          <p:cNvSpPr txBox="1"/>
          <p:nvPr/>
        </p:nvSpPr>
        <p:spPr>
          <a:xfrm>
            <a:off x="10082463" y="4307663"/>
            <a:ext cx="61120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Times New Roman" panose="02020603050405020304" pitchFamily="18" charset="0"/>
                <a:ea typeface="Arial Unicode MS"/>
              </a:rPr>
              <a:t>Dan </a:t>
            </a:r>
            <a:r>
              <a:rPr lang="en-US" sz="800" dirty="0" err="1">
                <a:effectLst/>
                <a:latin typeface="Times New Roman" panose="02020603050405020304" pitchFamily="18" charset="0"/>
                <a:ea typeface="Arial Unicode MS"/>
              </a:rPr>
              <a:t>Petru</a:t>
            </a:r>
            <a:r>
              <a:rPr lang="en-US" sz="800" dirty="0">
                <a:effectLst/>
                <a:latin typeface="Times New Roman" panose="02020603050405020304" pitchFamily="18" charset="0"/>
                <a:ea typeface="Arial Unicode MS"/>
              </a:rPr>
              <a:t>/FreeImages.com/Creative Commons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06D5BE-5549-29A3-3E35-038058DD933C}"/>
              </a:ext>
            </a:extLst>
          </p:cNvPr>
          <p:cNvSpPr txBox="1"/>
          <p:nvPr/>
        </p:nvSpPr>
        <p:spPr>
          <a:xfrm>
            <a:off x="9079572" y="6438357"/>
            <a:ext cx="3155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: Photo by Tom Corser www.tomcorser.com. Licensed under Creative Commons Attribution </a:t>
            </a:r>
            <a:r>
              <a:rPr lang="en-US" sz="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ShareAlike</a:t>
            </a:r>
            <a:r>
              <a:rPr lang="en-US" sz="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 2.0 England &amp; Wales (UK) </a:t>
            </a:r>
            <a:r>
              <a:rPr lang="en-US" sz="80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Licence</a:t>
            </a:r>
            <a:r>
              <a:rPr lang="en-US" sz="8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Arial Unicode MS"/>
              </a:rPr>
              <a:t>: http://creativecommons.org/licenses/by-sa/2.0/uk/deed.en_GB</a:t>
            </a:r>
            <a:endParaRPr lang="en-US" sz="2000" dirty="0">
              <a:solidFill>
                <a:srgbClr val="404040"/>
              </a:solidFill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CB9B9D-D975-91CA-680C-04B6B71040A2}"/>
              </a:ext>
            </a:extLst>
          </p:cNvPr>
          <p:cNvSpPr txBox="1"/>
          <p:nvPr/>
        </p:nvSpPr>
        <p:spPr>
          <a:xfrm>
            <a:off x="9593554" y="1995351"/>
            <a:ext cx="80948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Times New Roman" panose="02020603050405020304" pitchFamily="18" charset="0"/>
                <a:ea typeface="Arial Unicode MS"/>
              </a:rPr>
              <a:t>Martin BOULANGER/FreeImages.com/Creative Commons</a:t>
            </a:r>
            <a:endParaRPr lang="en-US" dirty="0"/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5B02BC5C-525C-8937-6842-4EAF3D5FE07E}"/>
              </a:ext>
            </a:extLst>
          </p:cNvPr>
          <p:cNvSpPr txBox="1"/>
          <p:nvPr/>
        </p:nvSpPr>
        <p:spPr>
          <a:xfrm>
            <a:off x="5492568" y="4315777"/>
            <a:ext cx="8845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Times New Roman" panose="02020603050405020304" pitchFamily="18" charset="0"/>
                <a:ea typeface="Arial Unicode MS"/>
              </a:rPr>
              <a:t>Public Domain, https://commons.wikimedia.org/w/index.php?curid=11293743</a:t>
            </a:r>
            <a:endParaRPr lang="en-US" dirty="0"/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9BE5FCC6-7D1D-1636-16FF-72CAD6F59FD4}"/>
              </a:ext>
            </a:extLst>
          </p:cNvPr>
          <p:cNvSpPr txBox="1"/>
          <p:nvPr/>
        </p:nvSpPr>
        <p:spPr>
          <a:xfrm>
            <a:off x="6066286" y="6548601"/>
            <a:ext cx="88456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  <a:latin typeface="Times New Roman" panose="02020603050405020304" pitchFamily="18" charset="0"/>
                <a:ea typeface="Arial Unicode MS"/>
              </a:rPr>
              <a:t>Antonio Jimenez Alonso/FreeImages.com/Creative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6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</p:spTree>
    <p:extLst>
      <p:ext uri="{BB962C8B-B14F-4D97-AF65-F5344CB8AC3E}">
        <p14:creationId xmlns:p14="http://schemas.microsoft.com/office/powerpoint/2010/main" val="356774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3631475" y="6144865"/>
            <a:ext cx="3536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stomach acid?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42" y="5910086"/>
            <a:ext cx="880414" cy="7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3631475" y="6144865"/>
            <a:ext cx="346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drain cleaner?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7FBE4-CD59-C88D-E3FE-170A05981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82" y="5899535"/>
            <a:ext cx="580015" cy="9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4302035" y="6051973"/>
            <a:ext cx="234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milk?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60" y="5750003"/>
            <a:ext cx="799943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3487142" y="5995014"/>
            <a:ext cx="327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lemon juice?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78470C-55AF-DC29-CE9E-4BD61B4741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541"/>
          <a:stretch/>
        </p:blipFill>
        <p:spPr>
          <a:xfrm>
            <a:off x="6762719" y="5794911"/>
            <a:ext cx="756003" cy="8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4007842" y="5995014"/>
            <a:ext cx="2634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bleach?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D3DF9D-030C-8BC4-3303-6A1A3CC58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218" y="5909733"/>
            <a:ext cx="544584" cy="880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0759A5-CBD5-E5A7-E47C-A87390A813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4007842" y="5995014"/>
            <a:ext cx="258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coffee?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B5660-8DF5-7331-2421-81653F32B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58" y="4705988"/>
            <a:ext cx="633418" cy="1024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C04A-F470-8811-67A4-FB7B6995B0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0" t="8393" r="4319"/>
          <a:stretch/>
        </p:blipFill>
        <p:spPr>
          <a:xfrm>
            <a:off x="6593678" y="5848617"/>
            <a:ext cx="1159742" cy="1011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534243-A81A-B14F-0E23-3F9008F3D3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4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0F7FCDA-9FE3-77AA-0ACE-EB349982EA25}"/>
              </a:ext>
            </a:extLst>
          </p:cNvPr>
          <p:cNvGrpSpPr/>
          <p:nvPr/>
        </p:nvGrpSpPr>
        <p:grpSpPr>
          <a:xfrm>
            <a:off x="1548190" y="643466"/>
            <a:ext cx="9095619" cy="5571067"/>
            <a:chOff x="1548190" y="643466"/>
            <a:chExt cx="9095619" cy="55710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8C3D54-F94C-EC4D-AF5E-98BFCC108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8190" y="643466"/>
              <a:ext cx="9095619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4BA45F-E9C4-D07E-3029-5877BF853517}"/>
                </a:ext>
              </a:extLst>
            </p:cNvPr>
            <p:cNvSpPr/>
            <p:nvPr/>
          </p:nvSpPr>
          <p:spPr>
            <a:xfrm>
              <a:off x="9207500" y="4432300"/>
              <a:ext cx="1079500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A6CE19-BC90-C450-F93E-61649631ADC7}"/>
                </a:ext>
              </a:extLst>
            </p:cNvPr>
            <p:cNvSpPr/>
            <p:nvPr/>
          </p:nvSpPr>
          <p:spPr>
            <a:xfrm>
              <a:off x="9658350" y="4072467"/>
              <a:ext cx="431800" cy="279400"/>
            </a:xfrm>
            <a:prstGeom prst="rect">
              <a:avLst/>
            </a:prstGeom>
            <a:solidFill>
              <a:srgbClr val="442B31"/>
            </a:solidFill>
            <a:ln>
              <a:solidFill>
                <a:srgbClr val="442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DFD67AF-3F81-142C-C076-F5B4E736E62F}"/>
              </a:ext>
            </a:extLst>
          </p:cNvPr>
          <p:cNvSpPr txBox="1"/>
          <p:nvPr/>
        </p:nvSpPr>
        <p:spPr>
          <a:xfrm>
            <a:off x="3454400" y="0"/>
            <a:ext cx="4576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The pH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3DB03E-0263-92D1-66C1-A496DA6F2CFA}"/>
              </a:ext>
            </a:extLst>
          </p:cNvPr>
          <p:cNvSpPr txBox="1"/>
          <p:nvPr/>
        </p:nvSpPr>
        <p:spPr>
          <a:xfrm>
            <a:off x="4007842" y="5995014"/>
            <a:ext cx="3402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pH is tomato juice?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C921F-C341-6F51-0C7A-AF1BD5F71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0" r="9813"/>
          <a:stretch/>
        </p:blipFill>
        <p:spPr>
          <a:xfrm>
            <a:off x="1793965" y="1375954"/>
            <a:ext cx="829514" cy="861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7A68B-EB05-24FF-1621-B0C73D5F6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995" y="1467235"/>
            <a:ext cx="633418" cy="1046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A6451B-76FF-5C31-F56A-1805FDFD3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61" y="4728900"/>
            <a:ext cx="722940" cy="1001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5B5660-8DF5-7331-2421-81653F32B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858" y="4705988"/>
            <a:ext cx="633418" cy="1024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7BF8CE-2325-17ED-B11E-2F200448B3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0" t="8393" r="4319"/>
          <a:stretch/>
        </p:blipFill>
        <p:spPr>
          <a:xfrm>
            <a:off x="4040521" y="1607100"/>
            <a:ext cx="722940" cy="630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CE27C8-063B-3848-04AA-8E20B9BE5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41"/>
          <a:stretch/>
        </p:blipFill>
        <p:spPr>
          <a:xfrm>
            <a:off x="2146908" y="4868444"/>
            <a:ext cx="756003" cy="861796"/>
          </a:xfrm>
          <a:prstGeom prst="rect">
            <a:avLst/>
          </a:prstGeom>
        </p:spPr>
      </p:pic>
      <p:pic>
        <p:nvPicPr>
          <p:cNvPr id="19" name="Picture 18" descr="Machine generated alternative text:&#10;- . -">
            <a:extLst>
              <a:ext uri="{FF2B5EF4-FFF2-40B4-BE49-F238E27FC236}">
                <a16:creationId xmlns:a16="http://schemas.microsoft.com/office/drawing/2014/main" id="{28A85B05-E497-7233-E7C8-2A31E0F051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59" y="5865784"/>
            <a:ext cx="886800" cy="720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38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309</Words>
  <Application>Microsoft Office PowerPoint</Application>
  <PresentationFormat>Widescreen</PresentationFormat>
  <Paragraphs>45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Bitstream Vera Sans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Slutz</dc:creator>
  <cp:lastModifiedBy>Sandra Slutz</cp:lastModifiedBy>
  <cp:revision>11</cp:revision>
  <dcterms:created xsi:type="dcterms:W3CDTF">2022-09-20T03:40:01Z</dcterms:created>
  <dcterms:modified xsi:type="dcterms:W3CDTF">2022-09-22T22:22:20Z</dcterms:modified>
</cp:coreProperties>
</file>